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93" r:id="rId2"/>
    <p:sldId id="554" r:id="rId3"/>
    <p:sldId id="555" r:id="rId4"/>
    <p:sldId id="543" r:id="rId5"/>
    <p:sldId id="303" r:id="rId6"/>
    <p:sldId id="544" r:id="rId7"/>
    <p:sldId id="551" r:id="rId8"/>
    <p:sldId id="355" r:id="rId9"/>
    <p:sldId id="356" r:id="rId10"/>
    <p:sldId id="357" r:id="rId11"/>
    <p:sldId id="398" r:id="rId12"/>
    <p:sldId id="402" r:id="rId13"/>
    <p:sldId id="403" r:id="rId14"/>
    <p:sldId id="404" r:id="rId15"/>
    <p:sldId id="406" r:id="rId16"/>
    <p:sldId id="405" r:id="rId17"/>
    <p:sldId id="407" r:id="rId18"/>
    <p:sldId id="408" r:id="rId19"/>
    <p:sldId id="409" r:id="rId20"/>
    <p:sldId id="410" r:id="rId21"/>
    <p:sldId id="411" r:id="rId22"/>
    <p:sldId id="413" r:id="rId23"/>
    <p:sldId id="414" r:id="rId24"/>
    <p:sldId id="415" r:id="rId25"/>
    <p:sldId id="545" r:id="rId26"/>
    <p:sldId id="546" r:id="rId27"/>
    <p:sldId id="422" r:id="rId28"/>
    <p:sldId id="423" r:id="rId29"/>
    <p:sldId id="435" r:id="rId30"/>
    <p:sldId id="447" r:id="rId31"/>
    <p:sldId id="424" r:id="rId32"/>
    <p:sldId id="436" r:id="rId33"/>
    <p:sldId id="448" r:id="rId34"/>
    <p:sldId id="425" r:id="rId35"/>
    <p:sldId id="437" r:id="rId36"/>
    <p:sldId id="449" r:id="rId37"/>
    <p:sldId id="426" r:id="rId38"/>
    <p:sldId id="438" r:id="rId39"/>
    <p:sldId id="450" r:id="rId40"/>
    <p:sldId id="427" r:id="rId41"/>
    <p:sldId id="439" r:id="rId42"/>
    <p:sldId id="451" r:id="rId43"/>
    <p:sldId id="434" r:id="rId44"/>
    <p:sldId id="440" r:id="rId45"/>
    <p:sldId id="452" r:id="rId46"/>
    <p:sldId id="433" r:id="rId47"/>
    <p:sldId id="441" r:id="rId48"/>
    <p:sldId id="453" r:id="rId49"/>
    <p:sldId id="432" r:id="rId50"/>
    <p:sldId id="442" r:id="rId51"/>
    <p:sldId id="454" r:id="rId52"/>
    <p:sldId id="431" r:id="rId53"/>
    <p:sldId id="443" r:id="rId54"/>
    <p:sldId id="455" r:id="rId55"/>
    <p:sldId id="430" r:id="rId56"/>
    <p:sldId id="444" r:id="rId57"/>
    <p:sldId id="456" r:id="rId58"/>
    <p:sldId id="429" r:id="rId59"/>
    <p:sldId id="445" r:id="rId60"/>
    <p:sldId id="457" r:id="rId61"/>
    <p:sldId id="428" r:id="rId62"/>
    <p:sldId id="446" r:id="rId63"/>
    <p:sldId id="458" r:id="rId64"/>
    <p:sldId id="547" r:id="rId65"/>
    <p:sldId id="476" r:id="rId66"/>
    <p:sldId id="475" r:id="rId67"/>
    <p:sldId id="501" r:id="rId68"/>
    <p:sldId id="502" r:id="rId69"/>
    <p:sldId id="503" r:id="rId70"/>
    <p:sldId id="504" r:id="rId71"/>
    <p:sldId id="515" r:id="rId72"/>
    <p:sldId id="505" r:id="rId73"/>
    <p:sldId id="506" r:id="rId74"/>
    <p:sldId id="507" r:id="rId75"/>
    <p:sldId id="508" r:id="rId76"/>
    <p:sldId id="509" r:id="rId77"/>
    <p:sldId id="510" r:id="rId78"/>
    <p:sldId id="511" r:id="rId79"/>
    <p:sldId id="512" r:id="rId80"/>
    <p:sldId id="497" r:id="rId81"/>
    <p:sldId id="499" r:id="rId82"/>
    <p:sldId id="552" r:id="rId83"/>
    <p:sldId id="553" r:id="rId84"/>
    <p:sldId id="548" r:id="rId85"/>
    <p:sldId id="529" r:id="rId86"/>
    <p:sldId id="540" r:id="rId87"/>
    <p:sldId id="539" r:id="rId88"/>
    <p:sldId id="541" r:id="rId89"/>
    <p:sldId id="556" r:id="rId90"/>
    <p:sldId id="558" r:id="rId91"/>
    <p:sldId id="560" r:id="rId92"/>
    <p:sldId id="559" r:id="rId93"/>
    <p:sldId id="561" r:id="rId94"/>
    <p:sldId id="550" r:id="rId9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506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908B8E3-2BFF-472C-95D4-080FFE4A148D}" type="datetimeFigureOut">
              <a:rPr lang="en-US"/>
              <a:pPr>
                <a:defRPr/>
              </a:pPr>
              <a:t>8/7/2015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A37F70F-8251-4573-A564-415DAD571D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3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37F70F-8251-4573-A564-415DAD571D5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3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37F70F-8251-4573-A564-415DAD571D5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54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37F70F-8251-4573-A564-415DAD571D5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85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37F70F-8251-4573-A564-415DAD571D52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37F70F-8251-4573-A564-415DAD571D52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37F70F-8251-4573-A564-415DAD571D5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62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C93FCC-2DB9-4BF3-97C6-31138DFD1134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3187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37F70F-8251-4573-A564-415DAD571D5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38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C93FCC-2DB9-4BF3-97C6-31138DFD1134}" type="slidenum">
              <a:rPr lang="en-US" altLang="en-US" smtClean="0"/>
              <a:pPr/>
              <a:t>25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65999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6CB2FF-836D-44E5-AE75-6359FF0234E8}" type="slidenum">
              <a:rPr lang="en-US" altLang="en-US" smtClean="0"/>
              <a:pPr/>
              <a:t>48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704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37F70F-8251-4573-A564-415DAD571D5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15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37F70F-8251-4573-A564-415DAD571D52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9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37F70F-8251-4573-A564-415DAD571D52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3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1F789-168D-4B67-B63A-918B666BBF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28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518BC-DB6E-42D3-9B55-50EDD7D6D7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2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5EB2C-5A28-4E7D-88A1-0FCDFE625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45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B4CBB-81A3-4AE6-A8B2-960B4603CC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682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24783A-22F5-4BFC-876C-013437F7A8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16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801B5-1EEA-4E92-A72F-D75B1C0E9C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5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45406-6E27-4206-987B-0B713DAF4B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27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773BA-7227-43F6-BE26-76D6E423D0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04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85545-290A-4E24-9EAF-AE34C51E77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672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DB7E9-BAA6-459E-B380-91188CF9F7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05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1B4B0-BC85-460F-823C-45E8A4D27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718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>
              <a:defRPr/>
            </a:pPr>
            <a:fld id="{1271B7E0-7239-449B-8228-6DC218F9A5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84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4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4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4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4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4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4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4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50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5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5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5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5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198.png"/><Relationship Id="rId18" Type="http://schemas.openxmlformats.org/officeDocument/2006/relationships/image" Target="../media/image226.png"/><Relationship Id="rId26" Type="http://schemas.openxmlformats.org/officeDocument/2006/relationships/image" Target="../media/image230.png"/><Relationship Id="rId3" Type="http://schemas.openxmlformats.org/officeDocument/2006/relationships/image" Target="../media/image186.png"/><Relationship Id="rId21" Type="http://schemas.openxmlformats.org/officeDocument/2006/relationships/image" Target="../media/image206.png"/><Relationship Id="rId7" Type="http://schemas.openxmlformats.org/officeDocument/2006/relationships/image" Target="../media/image190.png"/><Relationship Id="rId12" Type="http://schemas.openxmlformats.org/officeDocument/2006/relationships/image" Target="../media/image223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5.png"/><Relationship Id="rId20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196.png"/><Relationship Id="rId24" Type="http://schemas.openxmlformats.org/officeDocument/2006/relationships/image" Target="../media/image229.png"/><Relationship Id="rId5" Type="http://schemas.openxmlformats.org/officeDocument/2006/relationships/image" Target="../media/image188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image" Target="../media/image222.png"/><Relationship Id="rId19" Type="http://schemas.openxmlformats.org/officeDocument/2006/relationships/image" Target="../media/image204.png"/><Relationship Id="rId4" Type="http://schemas.openxmlformats.org/officeDocument/2006/relationships/image" Target="../media/image219.png"/><Relationship Id="rId9" Type="http://schemas.openxmlformats.org/officeDocument/2006/relationships/image" Target="../media/image192.png"/><Relationship Id="rId14" Type="http://schemas.openxmlformats.org/officeDocument/2006/relationships/image" Target="../media/image224.png"/><Relationship Id="rId22" Type="http://schemas.openxmlformats.org/officeDocument/2006/relationships/image" Target="../media/image22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33.png"/><Relationship Id="rId18" Type="http://schemas.openxmlformats.org/officeDocument/2006/relationships/image" Target="../media/image207.png"/><Relationship Id="rId26" Type="http://schemas.openxmlformats.org/officeDocument/2006/relationships/image" Target="../media/image238.png"/><Relationship Id="rId3" Type="http://schemas.openxmlformats.org/officeDocument/2006/relationships/image" Target="../media/image187.png"/><Relationship Id="rId21" Type="http://schemas.openxmlformats.org/officeDocument/2006/relationships/image" Target="../media/image236.png"/><Relationship Id="rId7" Type="http://schemas.openxmlformats.org/officeDocument/2006/relationships/image" Target="../media/image199.png"/><Relationship Id="rId12" Type="http://schemas.openxmlformats.org/officeDocument/2006/relationships/image" Target="../media/image232.png"/><Relationship Id="rId17" Type="http://schemas.openxmlformats.org/officeDocument/2006/relationships/image" Target="../media/image205.png"/><Relationship Id="rId25" Type="http://schemas.openxmlformats.org/officeDocument/2006/relationships/image" Target="../media/image20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35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31.png"/><Relationship Id="rId24" Type="http://schemas.openxmlformats.org/officeDocument/2006/relationships/image" Target="../media/image230.png"/><Relationship Id="rId5" Type="http://schemas.openxmlformats.org/officeDocument/2006/relationships/image" Target="../media/image189.png"/><Relationship Id="rId15" Type="http://schemas.openxmlformats.org/officeDocument/2006/relationships/image" Target="../media/image201.png"/><Relationship Id="rId23" Type="http://schemas.openxmlformats.org/officeDocument/2006/relationships/image" Target="../media/image229.png"/><Relationship Id="rId10" Type="http://schemas.openxmlformats.org/officeDocument/2006/relationships/image" Target="../media/image191.png"/><Relationship Id="rId19" Type="http://schemas.openxmlformats.org/officeDocument/2006/relationships/image" Target="../media/image209.png"/><Relationship Id="rId4" Type="http://schemas.openxmlformats.org/officeDocument/2006/relationships/image" Target="../media/image219.png"/><Relationship Id="rId9" Type="http://schemas.openxmlformats.org/officeDocument/2006/relationships/image" Target="../media/image193.png"/><Relationship Id="rId14" Type="http://schemas.openxmlformats.org/officeDocument/2006/relationships/image" Target="../media/image234.png"/><Relationship Id="rId22" Type="http://schemas.openxmlformats.org/officeDocument/2006/relationships/image" Target="../media/image23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42.png"/><Relationship Id="rId18" Type="http://schemas.openxmlformats.org/officeDocument/2006/relationships/image" Target="../media/image556.png"/><Relationship Id="rId26" Type="http://schemas.openxmlformats.org/officeDocument/2006/relationships/image" Target="../media/image564.png"/><Relationship Id="rId3" Type="http://schemas.openxmlformats.org/officeDocument/2006/relationships/image" Target="../media/image212.png"/><Relationship Id="rId21" Type="http://schemas.openxmlformats.org/officeDocument/2006/relationships/image" Target="../media/image559.png"/><Relationship Id="rId7" Type="http://schemas.openxmlformats.org/officeDocument/2006/relationships/image" Target="../media/image216.png"/><Relationship Id="rId12" Type="http://schemas.openxmlformats.org/officeDocument/2006/relationships/image" Target="../media/image241.png"/><Relationship Id="rId17" Type="http://schemas.openxmlformats.org/officeDocument/2006/relationships/image" Target="../media/image555.png"/><Relationship Id="rId25" Type="http://schemas.openxmlformats.org/officeDocument/2006/relationships/image" Target="../media/image56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54.png"/><Relationship Id="rId20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40.png"/><Relationship Id="rId24" Type="http://schemas.openxmlformats.org/officeDocument/2006/relationships/image" Target="../media/image562.png"/><Relationship Id="rId5" Type="http://schemas.openxmlformats.org/officeDocument/2006/relationships/image" Target="../media/image214.png"/><Relationship Id="rId15" Type="http://schemas.openxmlformats.org/officeDocument/2006/relationships/image" Target="../media/image553.png"/><Relationship Id="rId23" Type="http://schemas.openxmlformats.org/officeDocument/2006/relationships/image" Target="../media/image561.png"/><Relationship Id="rId10" Type="http://schemas.openxmlformats.org/officeDocument/2006/relationships/image" Target="../media/image239.png"/><Relationship Id="rId19" Type="http://schemas.openxmlformats.org/officeDocument/2006/relationships/image" Target="../media/image557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43.png"/><Relationship Id="rId22" Type="http://schemas.openxmlformats.org/officeDocument/2006/relationships/image" Target="../media/image56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556.png"/><Relationship Id="rId26" Type="http://schemas.openxmlformats.org/officeDocument/2006/relationships/image" Target="../media/image564.png"/><Relationship Id="rId3" Type="http://schemas.openxmlformats.org/officeDocument/2006/relationships/image" Target="../media/image244.png"/><Relationship Id="rId21" Type="http://schemas.openxmlformats.org/officeDocument/2006/relationships/image" Target="../media/image559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555.png"/><Relationship Id="rId25" Type="http://schemas.openxmlformats.org/officeDocument/2006/relationships/image" Target="../media/image56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54.png"/><Relationship Id="rId20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562.png"/><Relationship Id="rId5" Type="http://schemas.openxmlformats.org/officeDocument/2006/relationships/image" Target="../media/image246.png"/><Relationship Id="rId15" Type="http://schemas.openxmlformats.org/officeDocument/2006/relationships/image" Target="../media/image553.png"/><Relationship Id="rId23" Type="http://schemas.openxmlformats.org/officeDocument/2006/relationships/image" Target="../media/image561.png"/><Relationship Id="rId10" Type="http://schemas.openxmlformats.org/officeDocument/2006/relationships/image" Target="../media/image251.png"/><Relationship Id="rId19" Type="http://schemas.openxmlformats.org/officeDocument/2006/relationships/image" Target="../media/image557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56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628.png"/><Relationship Id="rId7" Type="http://schemas.openxmlformats.org/officeDocument/2006/relationships/image" Target="../media/image269.png"/><Relationship Id="rId2" Type="http://schemas.openxmlformats.org/officeDocument/2006/relationships/image" Target="../media/image2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29.png"/><Relationship Id="rId4" Type="http://schemas.openxmlformats.org/officeDocument/2006/relationships/image" Target="../media/image26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6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643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3" Type="http://schemas.openxmlformats.org/officeDocument/2006/relationships/image" Target="../media/image695.png"/><Relationship Id="rId7" Type="http://schemas.openxmlformats.org/officeDocument/2006/relationships/image" Target="../media/image283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10" Type="http://schemas.openxmlformats.org/officeDocument/2006/relationships/image" Target="../media/image703.png"/><Relationship Id="rId4" Type="http://schemas.openxmlformats.org/officeDocument/2006/relationships/image" Target="../media/image280.png"/><Relationship Id="rId9" Type="http://schemas.openxmlformats.org/officeDocument/2006/relationships/image" Target="../media/image70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19200"/>
            <a:ext cx="7924800" cy="2819400"/>
          </a:xfrm>
        </p:spPr>
        <p:txBody>
          <a:bodyPr/>
          <a:lstStyle/>
          <a:p>
            <a:pPr eaLnBrk="1" hangingPunct="1"/>
            <a:r>
              <a:rPr lang="en-US" sz="2800" dirty="0"/>
              <a:t>The Nature of the Vertical Distribution of Force Controlled Seismic Responses in Multi-Story Structures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76400"/>
            <a:ext cx="28289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76400"/>
            <a:ext cx="28289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63700"/>
            <a:ext cx="282892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696200" cy="990600"/>
          </a:xfrm>
        </p:spPr>
        <p:txBody>
          <a:bodyPr/>
          <a:lstStyle/>
          <a:p>
            <a:r>
              <a:rPr lang="en-US" altLang="en-US" sz="2800" dirty="0" smtClean="0"/>
              <a:t>Shear and Moment when </a:t>
            </a:r>
            <a:r>
              <a:rPr lang="en-US" altLang="en-US" sz="2800" dirty="0" err="1" smtClean="0"/>
              <a:t>DiaForce</a:t>
            </a:r>
            <a:r>
              <a:rPr lang="en-US" altLang="en-US" sz="2800" dirty="0" smtClean="0"/>
              <a:t> is maximum at each floor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8229600" cy="1143000"/>
          </a:xfrm>
        </p:spPr>
        <p:txBody>
          <a:bodyPr/>
          <a:lstStyle/>
          <a:p>
            <a:r>
              <a:rPr lang="en-US" altLang="en-US" sz="2800" smtClean="0"/>
              <a:t>Vertical Distribution Patterns of Response Quantities: V, M, DiaF @MCE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3421063"/>
            <a:ext cx="4421187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314325"/>
            <a:ext cx="4408488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8" y="314325"/>
            <a:ext cx="4386262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7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3392488"/>
            <a:ext cx="4376737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8" name="Title 1"/>
          <p:cNvSpPr>
            <a:spLocks noGrp="1"/>
          </p:cNvSpPr>
          <p:nvPr>
            <p:ph type="title"/>
          </p:nvPr>
        </p:nvSpPr>
        <p:spPr>
          <a:xfrm>
            <a:off x="609600" y="25400"/>
            <a:ext cx="7461250" cy="533400"/>
          </a:xfrm>
        </p:spPr>
        <p:txBody>
          <a:bodyPr/>
          <a:lstStyle/>
          <a:p>
            <a:r>
              <a:rPr lang="en-US" altLang="en-US" sz="2000" dirty="0" smtClean="0"/>
              <a:t>Moment and Diaphragm force when Shear is maximum at V1-V5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73063"/>
            <a:ext cx="4454525" cy="33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3502025"/>
            <a:ext cx="4425950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5" y="3465513"/>
            <a:ext cx="4421188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1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5" y="371475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2" name="Title 1"/>
          <p:cNvSpPr>
            <a:spLocks noGrp="1"/>
          </p:cNvSpPr>
          <p:nvPr>
            <p:ph type="title"/>
          </p:nvPr>
        </p:nvSpPr>
        <p:spPr>
          <a:xfrm>
            <a:off x="609600" y="25400"/>
            <a:ext cx="7461250" cy="533400"/>
          </a:xfrm>
        </p:spPr>
        <p:txBody>
          <a:bodyPr/>
          <a:lstStyle/>
          <a:p>
            <a:r>
              <a:rPr lang="en-US" altLang="en-US" sz="2000" dirty="0" smtClean="0"/>
              <a:t>Moment and Diaphragm force when Shear is maximum at V6-V7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529013"/>
            <a:ext cx="44069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11150"/>
            <a:ext cx="4422775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5" y="3465513"/>
            <a:ext cx="4421188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5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309563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6" name="Title 1"/>
          <p:cNvSpPr>
            <a:spLocks noGrp="1"/>
          </p:cNvSpPr>
          <p:nvPr>
            <p:ph type="title"/>
          </p:nvPr>
        </p:nvSpPr>
        <p:spPr>
          <a:xfrm>
            <a:off x="609600" y="25400"/>
            <a:ext cx="7696200" cy="379413"/>
          </a:xfrm>
        </p:spPr>
        <p:txBody>
          <a:bodyPr/>
          <a:lstStyle/>
          <a:p>
            <a:r>
              <a:rPr lang="en-US" altLang="en-US" sz="2000" smtClean="0"/>
              <a:t>Moment and Diaphragm force when Shear is maximum at V8-V12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4448175" cy="33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306388"/>
            <a:ext cx="4438650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Title 1"/>
          <p:cNvSpPr>
            <a:spLocks noGrp="1"/>
          </p:cNvSpPr>
          <p:nvPr>
            <p:ph type="title"/>
          </p:nvPr>
        </p:nvSpPr>
        <p:spPr>
          <a:xfrm>
            <a:off x="609600" y="25400"/>
            <a:ext cx="7461250" cy="533400"/>
          </a:xfrm>
        </p:spPr>
        <p:txBody>
          <a:bodyPr/>
          <a:lstStyle/>
          <a:p>
            <a:r>
              <a:rPr lang="en-US" altLang="en-US" sz="2000" smtClean="0"/>
              <a:t>Shear and Diaphragm force when Moment is maximum at M1</a:t>
            </a:r>
          </a:p>
        </p:txBody>
      </p:sp>
      <p:pic>
        <p:nvPicPr>
          <p:cNvPr id="12493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35052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0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292100"/>
            <a:ext cx="44577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3505200"/>
            <a:ext cx="443865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450"/>
            <a:ext cx="443865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6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35052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7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8" y="323850"/>
            <a:ext cx="443865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8" name="Title 1"/>
          <p:cNvSpPr>
            <a:spLocks noGrp="1"/>
          </p:cNvSpPr>
          <p:nvPr>
            <p:ph type="title"/>
          </p:nvPr>
        </p:nvSpPr>
        <p:spPr>
          <a:xfrm>
            <a:off x="609600" y="25400"/>
            <a:ext cx="7696200" cy="431800"/>
          </a:xfrm>
        </p:spPr>
        <p:txBody>
          <a:bodyPr/>
          <a:lstStyle/>
          <a:p>
            <a:r>
              <a:rPr lang="en-US" altLang="en-US" sz="2000" smtClean="0"/>
              <a:t>Shear and Diaphragm force when Moment is maximum at M2-M3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320649"/>
            <a:ext cx="4240212" cy="318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3505200"/>
            <a:ext cx="44069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35052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328613"/>
            <a:ext cx="4416425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2" name="Title 1"/>
          <p:cNvSpPr>
            <a:spLocks noGrp="1"/>
          </p:cNvSpPr>
          <p:nvPr>
            <p:ph type="title"/>
          </p:nvPr>
        </p:nvSpPr>
        <p:spPr>
          <a:xfrm>
            <a:off x="609600" y="25400"/>
            <a:ext cx="7696200" cy="431800"/>
          </a:xfrm>
        </p:spPr>
        <p:txBody>
          <a:bodyPr/>
          <a:lstStyle/>
          <a:p>
            <a:r>
              <a:rPr lang="en-US" altLang="en-US" sz="2000" dirty="0" smtClean="0"/>
              <a:t>Shear and Diaphragm force when Moment is maximum at M4-M12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280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24200" cy="487362"/>
          </a:xfrm>
        </p:spPr>
        <p:txBody>
          <a:bodyPr/>
          <a:lstStyle/>
          <a:p>
            <a:r>
              <a:rPr lang="en-US" sz="2800" dirty="0" smtClean="0"/>
              <a:t>Force Definitions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857250"/>
            <a:ext cx="1320800" cy="415925"/>
          </a:xfrm>
        </p:spPr>
        <p:txBody>
          <a:bodyPr/>
          <a:lstStyle/>
          <a:p>
            <a:r>
              <a:rPr lang="en-US" sz="2000" dirty="0" smtClean="0"/>
              <a:t>FBDs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1181100" cy="33147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948234" y="6214964"/>
            <a:ext cx="8890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904930" y="6400671"/>
                <a:ext cx="975608" cy="4038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4930" y="6400671"/>
                <a:ext cx="975608" cy="403866"/>
              </a:xfrm>
              <a:prstGeom prst="rect">
                <a:avLst/>
              </a:prstGeom>
              <a:blipFill rotWithShape="0">
                <a:blip r:embed="rId4"/>
                <a:stretch>
                  <a:fillRect b="-30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 bwMode="auto">
          <a:xfrm>
            <a:off x="3048000" y="4800600"/>
            <a:ext cx="50292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3048000" y="1843314"/>
            <a:ext cx="50292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3581400" y="1828800"/>
            <a:ext cx="0" cy="29718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Freeform 21"/>
          <p:cNvSpPr/>
          <p:nvPr/>
        </p:nvSpPr>
        <p:spPr bwMode="auto">
          <a:xfrm>
            <a:off x="4076700" y="1828800"/>
            <a:ext cx="508000" cy="2971800"/>
          </a:xfrm>
          <a:custGeom>
            <a:avLst/>
            <a:gdLst>
              <a:gd name="connsiteX0" fmla="*/ 0 w 673100"/>
              <a:gd name="connsiteY0" fmla="*/ 0 h 2971800"/>
              <a:gd name="connsiteX1" fmla="*/ 495300 w 673100"/>
              <a:gd name="connsiteY1" fmla="*/ 1397000 h 2971800"/>
              <a:gd name="connsiteX2" fmla="*/ 673100 w 673100"/>
              <a:gd name="connsiteY2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3100" h="2971800">
                <a:moveTo>
                  <a:pt x="0" y="0"/>
                </a:moveTo>
                <a:cubicBezTo>
                  <a:pt x="191558" y="450850"/>
                  <a:pt x="383117" y="901700"/>
                  <a:pt x="495300" y="1397000"/>
                </a:cubicBezTo>
                <a:cubicBezTo>
                  <a:pt x="607483" y="1892300"/>
                  <a:pt x="637117" y="2660650"/>
                  <a:pt x="673100" y="2971800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04800" y="1828800"/>
            <a:ext cx="708026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Freeform 25"/>
          <p:cNvSpPr/>
          <p:nvPr/>
        </p:nvSpPr>
        <p:spPr bwMode="auto">
          <a:xfrm>
            <a:off x="1054100" y="4435475"/>
            <a:ext cx="342899" cy="76200"/>
          </a:xfrm>
          <a:custGeom>
            <a:avLst/>
            <a:gdLst>
              <a:gd name="connsiteX0" fmla="*/ 0 w 4165600"/>
              <a:gd name="connsiteY0" fmla="*/ 601216 h 1160016"/>
              <a:gd name="connsiteX1" fmla="*/ 139700 w 4165600"/>
              <a:gd name="connsiteY1" fmla="*/ 664716 h 1160016"/>
              <a:gd name="connsiteX2" fmla="*/ 152400 w 4165600"/>
              <a:gd name="connsiteY2" fmla="*/ 664716 h 1160016"/>
              <a:gd name="connsiteX3" fmla="*/ 1143000 w 4165600"/>
              <a:gd name="connsiteY3" fmla="*/ 4316 h 1160016"/>
              <a:gd name="connsiteX4" fmla="*/ 1917700 w 4165600"/>
              <a:gd name="connsiteY4" fmla="*/ 1033016 h 1160016"/>
              <a:gd name="connsiteX5" fmla="*/ 3213100 w 4165600"/>
              <a:gd name="connsiteY5" fmla="*/ 93216 h 1160016"/>
              <a:gd name="connsiteX6" fmla="*/ 4165600 w 4165600"/>
              <a:gd name="connsiteY6" fmla="*/ 1160016 h 116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600" h="1160016">
                <a:moveTo>
                  <a:pt x="0" y="601216"/>
                </a:moveTo>
                <a:lnTo>
                  <a:pt x="139700" y="664716"/>
                </a:lnTo>
                <a:cubicBezTo>
                  <a:pt x="165100" y="675299"/>
                  <a:pt x="152400" y="664716"/>
                  <a:pt x="152400" y="664716"/>
                </a:cubicBezTo>
                <a:cubicBezTo>
                  <a:pt x="319617" y="554649"/>
                  <a:pt x="848783" y="-57067"/>
                  <a:pt x="1143000" y="4316"/>
                </a:cubicBezTo>
                <a:cubicBezTo>
                  <a:pt x="1437217" y="65699"/>
                  <a:pt x="1572683" y="1018199"/>
                  <a:pt x="1917700" y="1033016"/>
                </a:cubicBezTo>
                <a:cubicBezTo>
                  <a:pt x="2262717" y="1047833"/>
                  <a:pt x="2838450" y="72049"/>
                  <a:pt x="3213100" y="93216"/>
                </a:cubicBezTo>
                <a:cubicBezTo>
                  <a:pt x="3587750" y="114383"/>
                  <a:pt x="3958167" y="956816"/>
                  <a:pt x="4165600" y="116001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Freeform 26"/>
          <p:cNvSpPr/>
          <p:nvPr/>
        </p:nvSpPr>
        <p:spPr bwMode="auto">
          <a:xfrm>
            <a:off x="1428750" y="4436971"/>
            <a:ext cx="342899" cy="76200"/>
          </a:xfrm>
          <a:custGeom>
            <a:avLst/>
            <a:gdLst>
              <a:gd name="connsiteX0" fmla="*/ 0 w 4165600"/>
              <a:gd name="connsiteY0" fmla="*/ 601216 h 1160016"/>
              <a:gd name="connsiteX1" fmla="*/ 139700 w 4165600"/>
              <a:gd name="connsiteY1" fmla="*/ 664716 h 1160016"/>
              <a:gd name="connsiteX2" fmla="*/ 152400 w 4165600"/>
              <a:gd name="connsiteY2" fmla="*/ 664716 h 1160016"/>
              <a:gd name="connsiteX3" fmla="*/ 1143000 w 4165600"/>
              <a:gd name="connsiteY3" fmla="*/ 4316 h 1160016"/>
              <a:gd name="connsiteX4" fmla="*/ 1917700 w 4165600"/>
              <a:gd name="connsiteY4" fmla="*/ 1033016 h 1160016"/>
              <a:gd name="connsiteX5" fmla="*/ 3213100 w 4165600"/>
              <a:gd name="connsiteY5" fmla="*/ 93216 h 1160016"/>
              <a:gd name="connsiteX6" fmla="*/ 4165600 w 4165600"/>
              <a:gd name="connsiteY6" fmla="*/ 1160016 h 116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600" h="1160016">
                <a:moveTo>
                  <a:pt x="0" y="601216"/>
                </a:moveTo>
                <a:lnTo>
                  <a:pt x="139700" y="664716"/>
                </a:lnTo>
                <a:cubicBezTo>
                  <a:pt x="165100" y="675299"/>
                  <a:pt x="152400" y="664716"/>
                  <a:pt x="152400" y="664716"/>
                </a:cubicBezTo>
                <a:cubicBezTo>
                  <a:pt x="319617" y="554649"/>
                  <a:pt x="848783" y="-57067"/>
                  <a:pt x="1143000" y="4316"/>
                </a:cubicBezTo>
                <a:cubicBezTo>
                  <a:pt x="1437217" y="65699"/>
                  <a:pt x="1572683" y="1018199"/>
                  <a:pt x="1917700" y="1033016"/>
                </a:cubicBezTo>
                <a:cubicBezTo>
                  <a:pt x="2262717" y="1047833"/>
                  <a:pt x="2838450" y="72049"/>
                  <a:pt x="3213100" y="93216"/>
                </a:cubicBezTo>
                <a:cubicBezTo>
                  <a:pt x="3587750" y="114383"/>
                  <a:pt x="3958167" y="956816"/>
                  <a:pt x="4165600" y="116001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Freeform 27"/>
          <p:cNvSpPr/>
          <p:nvPr/>
        </p:nvSpPr>
        <p:spPr bwMode="auto">
          <a:xfrm>
            <a:off x="1069069" y="4625261"/>
            <a:ext cx="676277" cy="118303"/>
          </a:xfrm>
          <a:custGeom>
            <a:avLst/>
            <a:gdLst>
              <a:gd name="connsiteX0" fmla="*/ 0 w 4165600"/>
              <a:gd name="connsiteY0" fmla="*/ 601216 h 1160016"/>
              <a:gd name="connsiteX1" fmla="*/ 139700 w 4165600"/>
              <a:gd name="connsiteY1" fmla="*/ 664716 h 1160016"/>
              <a:gd name="connsiteX2" fmla="*/ 152400 w 4165600"/>
              <a:gd name="connsiteY2" fmla="*/ 664716 h 1160016"/>
              <a:gd name="connsiteX3" fmla="*/ 1143000 w 4165600"/>
              <a:gd name="connsiteY3" fmla="*/ 4316 h 1160016"/>
              <a:gd name="connsiteX4" fmla="*/ 1917700 w 4165600"/>
              <a:gd name="connsiteY4" fmla="*/ 1033016 h 1160016"/>
              <a:gd name="connsiteX5" fmla="*/ 3213100 w 4165600"/>
              <a:gd name="connsiteY5" fmla="*/ 93216 h 1160016"/>
              <a:gd name="connsiteX6" fmla="*/ 4165600 w 4165600"/>
              <a:gd name="connsiteY6" fmla="*/ 1160016 h 116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600" h="1160016">
                <a:moveTo>
                  <a:pt x="0" y="601216"/>
                </a:moveTo>
                <a:lnTo>
                  <a:pt x="139700" y="664716"/>
                </a:lnTo>
                <a:cubicBezTo>
                  <a:pt x="165100" y="675299"/>
                  <a:pt x="152400" y="664716"/>
                  <a:pt x="152400" y="664716"/>
                </a:cubicBezTo>
                <a:cubicBezTo>
                  <a:pt x="319617" y="554649"/>
                  <a:pt x="848783" y="-57067"/>
                  <a:pt x="1143000" y="4316"/>
                </a:cubicBezTo>
                <a:cubicBezTo>
                  <a:pt x="1437217" y="65699"/>
                  <a:pt x="1572683" y="1018199"/>
                  <a:pt x="1917700" y="1033016"/>
                </a:cubicBezTo>
                <a:cubicBezTo>
                  <a:pt x="2262717" y="1047833"/>
                  <a:pt x="2838450" y="72049"/>
                  <a:pt x="3213100" y="93216"/>
                </a:cubicBezTo>
                <a:cubicBezTo>
                  <a:pt x="3587750" y="114383"/>
                  <a:pt x="3958167" y="956816"/>
                  <a:pt x="4165600" y="116001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4038600" y="4876800"/>
            <a:ext cx="0" cy="3810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/>
          <p:nvPr/>
        </p:nvCxnSpPr>
        <p:spPr bwMode="auto">
          <a:xfrm>
            <a:off x="4584700" y="4876800"/>
            <a:ext cx="0" cy="3810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4076700" y="5257800"/>
            <a:ext cx="508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4127500" y="4838700"/>
            <a:ext cx="4064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 smtClean="0"/>
              <a:t>R</a:t>
            </a:r>
            <a:endParaRPr lang="en-US" sz="2000" b="0" dirty="0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444500" y="1374911"/>
            <a:ext cx="4064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 smtClean="0"/>
              <a:t>P</a:t>
            </a:r>
            <a:endParaRPr lang="en-US" sz="2000" b="0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1012826" y="5241235"/>
            <a:ext cx="787399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/>
              <p:cNvSpPr txBox="1">
                <a:spLocks/>
              </p:cNvSpPr>
              <p:nvPr/>
            </p:nvSpPr>
            <p:spPr bwMode="auto">
              <a:xfrm>
                <a:off x="1800638" y="5070613"/>
                <a:ext cx="1056862" cy="3877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0638" y="5070613"/>
                <a:ext cx="1056862" cy="3877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 54"/>
          <p:cNvSpPr/>
          <p:nvPr/>
        </p:nvSpPr>
        <p:spPr bwMode="auto">
          <a:xfrm>
            <a:off x="923282" y="5444335"/>
            <a:ext cx="904874" cy="301487"/>
          </a:xfrm>
          <a:custGeom>
            <a:avLst/>
            <a:gdLst>
              <a:gd name="connsiteX0" fmla="*/ 0 w 901148"/>
              <a:gd name="connsiteY0" fmla="*/ 0 h 265226"/>
              <a:gd name="connsiteX1" fmla="*/ 530087 w 901148"/>
              <a:gd name="connsiteY1" fmla="*/ 265043 h 265226"/>
              <a:gd name="connsiteX2" fmla="*/ 901148 w 901148"/>
              <a:gd name="connsiteY2" fmla="*/ 39756 h 26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148" h="265226">
                <a:moveTo>
                  <a:pt x="0" y="0"/>
                </a:moveTo>
                <a:cubicBezTo>
                  <a:pt x="189948" y="129208"/>
                  <a:pt x="379896" y="258417"/>
                  <a:pt x="530087" y="265043"/>
                </a:cubicBezTo>
                <a:cubicBezTo>
                  <a:pt x="680278" y="271669"/>
                  <a:pt x="779670" y="97182"/>
                  <a:pt x="901148" y="39756"/>
                </a:cubicBezTo>
              </a:path>
            </a:pathLst>
          </a:cu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1629412" y="5458411"/>
            <a:ext cx="231358" cy="213321"/>
          </a:xfrm>
          <a:custGeom>
            <a:avLst/>
            <a:gdLst>
              <a:gd name="connsiteX0" fmla="*/ 1091 w 231358"/>
              <a:gd name="connsiteY0" fmla="*/ 50973 h 213321"/>
              <a:gd name="connsiteX1" fmla="*/ 226516 w 231358"/>
              <a:gd name="connsiteY1" fmla="*/ 9698 h 213321"/>
              <a:gd name="connsiteX2" fmla="*/ 143966 w 231358"/>
              <a:gd name="connsiteY2" fmla="*/ 212898 h 213321"/>
              <a:gd name="connsiteX3" fmla="*/ 1091 w 231358"/>
              <a:gd name="connsiteY3" fmla="*/ 50973 h 21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358" h="213321">
                <a:moveTo>
                  <a:pt x="1091" y="50973"/>
                </a:moveTo>
                <a:cubicBezTo>
                  <a:pt x="14849" y="17106"/>
                  <a:pt x="202704" y="-17289"/>
                  <a:pt x="226516" y="9698"/>
                </a:cubicBezTo>
                <a:cubicBezTo>
                  <a:pt x="250328" y="36685"/>
                  <a:pt x="180478" y="203902"/>
                  <a:pt x="143966" y="212898"/>
                </a:cubicBezTo>
                <a:cubicBezTo>
                  <a:pt x="107454" y="221894"/>
                  <a:pt x="-12667" y="84840"/>
                  <a:pt x="1091" y="50973"/>
                </a:cubicBezTo>
                <a:close/>
              </a:path>
            </a:pathLst>
          </a:cu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/>
              <p:cNvSpPr txBox="1">
                <a:spLocks/>
              </p:cNvSpPr>
              <p:nvPr/>
            </p:nvSpPr>
            <p:spPr bwMode="auto">
              <a:xfrm>
                <a:off x="1949670" y="5447142"/>
                <a:ext cx="1388188" cy="402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6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9670" y="5447142"/>
                <a:ext cx="1388188" cy="40200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 bwMode="auto">
          <a:xfrm>
            <a:off x="495300" y="4800600"/>
            <a:ext cx="69532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/>
          <p:cNvCxnSpPr/>
          <p:nvPr/>
        </p:nvCxnSpPr>
        <p:spPr bwMode="auto">
          <a:xfrm>
            <a:off x="673100" y="1828800"/>
            <a:ext cx="38100" cy="298766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Content Placeholder 2"/>
          <p:cNvSpPr txBox="1">
            <a:spLocks/>
          </p:cNvSpPr>
          <p:nvPr/>
        </p:nvSpPr>
        <p:spPr bwMode="auto">
          <a:xfrm>
            <a:off x="304800" y="2997335"/>
            <a:ext cx="4064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/>
              <p:cNvSpPr txBox="1">
                <a:spLocks/>
              </p:cNvSpPr>
              <p:nvPr/>
            </p:nvSpPr>
            <p:spPr bwMode="auto">
              <a:xfrm>
                <a:off x="3812223" y="5225626"/>
                <a:ext cx="443160" cy="405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2223" y="5225626"/>
                <a:ext cx="443160" cy="40535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/>
              <p:cNvSpPr txBox="1">
                <a:spLocks/>
              </p:cNvSpPr>
              <p:nvPr/>
            </p:nvSpPr>
            <p:spPr bwMode="auto">
              <a:xfrm>
                <a:off x="4401219" y="5233443"/>
                <a:ext cx="443160" cy="405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01219" y="5233443"/>
                <a:ext cx="443160" cy="405356"/>
              </a:xfrm>
              <a:prstGeom prst="rect">
                <a:avLst/>
              </a:prstGeom>
              <a:blipFill rotWithShape="0">
                <a:blip r:embed="rId8"/>
                <a:stretch>
                  <a:fillRect r="-1370" b="-30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Freeform 80"/>
          <p:cNvSpPr/>
          <p:nvPr/>
        </p:nvSpPr>
        <p:spPr bwMode="auto">
          <a:xfrm>
            <a:off x="6110514" y="1814286"/>
            <a:ext cx="609600" cy="2989943"/>
          </a:xfrm>
          <a:custGeom>
            <a:avLst/>
            <a:gdLst>
              <a:gd name="connsiteX0" fmla="*/ 0 w 609600"/>
              <a:gd name="connsiteY0" fmla="*/ 0 h 2989943"/>
              <a:gd name="connsiteX1" fmla="*/ 174172 w 609600"/>
              <a:gd name="connsiteY1" fmla="*/ 1683657 h 2989943"/>
              <a:gd name="connsiteX2" fmla="*/ 609600 w 609600"/>
              <a:gd name="connsiteY2" fmla="*/ 2989943 h 298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2989943">
                <a:moveTo>
                  <a:pt x="0" y="0"/>
                </a:moveTo>
                <a:cubicBezTo>
                  <a:pt x="36286" y="592666"/>
                  <a:pt x="72572" y="1185333"/>
                  <a:pt x="174172" y="1683657"/>
                </a:cubicBezTo>
                <a:cubicBezTo>
                  <a:pt x="275772" y="2181981"/>
                  <a:pt x="442686" y="2585962"/>
                  <a:pt x="609600" y="2989943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6110514" y="1843314"/>
            <a:ext cx="1175657" cy="2960915"/>
          </a:xfrm>
          <a:custGeom>
            <a:avLst/>
            <a:gdLst>
              <a:gd name="connsiteX0" fmla="*/ 0 w 1175657"/>
              <a:gd name="connsiteY0" fmla="*/ 0 h 2960915"/>
              <a:gd name="connsiteX1" fmla="*/ 362857 w 1175657"/>
              <a:gd name="connsiteY1" fmla="*/ 1553029 h 2960915"/>
              <a:gd name="connsiteX2" fmla="*/ 1175657 w 1175657"/>
              <a:gd name="connsiteY2" fmla="*/ 2960915 h 296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657" h="2960915">
                <a:moveTo>
                  <a:pt x="0" y="0"/>
                </a:moveTo>
                <a:cubicBezTo>
                  <a:pt x="83457" y="529771"/>
                  <a:pt x="166914" y="1059543"/>
                  <a:pt x="362857" y="1553029"/>
                </a:cubicBezTo>
                <a:cubicBezTo>
                  <a:pt x="558800" y="2046515"/>
                  <a:pt x="867228" y="2503715"/>
                  <a:pt x="1175657" y="2960915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>
            <a:off x="6725556" y="4876800"/>
            <a:ext cx="0" cy="3810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/>
          <p:nvPr/>
        </p:nvCxnSpPr>
        <p:spPr bwMode="auto">
          <a:xfrm>
            <a:off x="7286171" y="4876800"/>
            <a:ext cx="0" cy="3810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Arrow Connector 87"/>
          <p:cNvCxnSpPr/>
          <p:nvPr/>
        </p:nvCxnSpPr>
        <p:spPr bwMode="auto">
          <a:xfrm>
            <a:off x="6778171" y="5279571"/>
            <a:ext cx="508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Content Placeholder 2"/>
          <p:cNvSpPr txBox="1">
            <a:spLocks/>
          </p:cNvSpPr>
          <p:nvPr/>
        </p:nvSpPr>
        <p:spPr bwMode="auto">
          <a:xfrm>
            <a:off x="6802664" y="4838700"/>
            <a:ext cx="4064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 smtClean="0"/>
              <a:t>R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/>
              <p:cNvSpPr txBox="1">
                <a:spLocks/>
              </p:cNvSpPr>
              <p:nvPr/>
            </p:nvSpPr>
            <p:spPr bwMode="auto">
              <a:xfrm>
                <a:off x="6475595" y="5257799"/>
                <a:ext cx="443160" cy="405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5595" y="5257799"/>
                <a:ext cx="443160" cy="405356"/>
              </a:xfrm>
              <a:prstGeom prst="rect">
                <a:avLst/>
              </a:prstGeom>
              <a:blipFill rotWithShape="0">
                <a:blip r:embed="rId9"/>
                <a:stretch>
                  <a:fillRect r="-547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/>
              <p:cNvSpPr txBox="1">
                <a:spLocks/>
              </p:cNvSpPr>
              <p:nvPr/>
            </p:nvSpPr>
            <p:spPr bwMode="auto">
              <a:xfrm>
                <a:off x="7064591" y="5265616"/>
                <a:ext cx="443160" cy="405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64591" y="5265616"/>
                <a:ext cx="443160" cy="405356"/>
              </a:xfrm>
              <a:prstGeom prst="rect">
                <a:avLst/>
              </a:prstGeom>
              <a:blipFill rotWithShape="0">
                <a:blip r:embed="rId10"/>
                <a:stretch>
                  <a:fillRect r="-19178" b="-30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Freeform 91"/>
          <p:cNvSpPr/>
          <p:nvPr/>
        </p:nvSpPr>
        <p:spPr bwMode="auto">
          <a:xfrm>
            <a:off x="1201327" y="5943600"/>
            <a:ext cx="382814" cy="451697"/>
          </a:xfrm>
          <a:custGeom>
            <a:avLst/>
            <a:gdLst>
              <a:gd name="connsiteX0" fmla="*/ 0 w 1451428"/>
              <a:gd name="connsiteY0" fmla="*/ 667680 h 890608"/>
              <a:gd name="connsiteX1" fmla="*/ 188685 w 1451428"/>
              <a:gd name="connsiteY1" fmla="*/ 290309 h 890608"/>
              <a:gd name="connsiteX2" fmla="*/ 304800 w 1451428"/>
              <a:gd name="connsiteY2" fmla="*/ 798309 h 890608"/>
              <a:gd name="connsiteX3" fmla="*/ 406400 w 1451428"/>
              <a:gd name="connsiteY3" fmla="*/ 319337 h 890608"/>
              <a:gd name="connsiteX4" fmla="*/ 537028 w 1451428"/>
              <a:gd name="connsiteY4" fmla="*/ 798309 h 890608"/>
              <a:gd name="connsiteX5" fmla="*/ 682171 w 1451428"/>
              <a:gd name="connsiteY5" fmla="*/ 304823 h 890608"/>
              <a:gd name="connsiteX6" fmla="*/ 740228 w 1451428"/>
              <a:gd name="connsiteY6" fmla="*/ 798309 h 890608"/>
              <a:gd name="connsiteX7" fmla="*/ 841828 w 1451428"/>
              <a:gd name="connsiteY7" fmla="*/ 23 h 890608"/>
              <a:gd name="connsiteX8" fmla="*/ 856343 w 1451428"/>
              <a:gd name="connsiteY8" fmla="*/ 827337 h 890608"/>
              <a:gd name="connsiteX9" fmla="*/ 1001485 w 1451428"/>
              <a:gd name="connsiteY9" fmla="*/ 464480 h 890608"/>
              <a:gd name="connsiteX10" fmla="*/ 1132114 w 1451428"/>
              <a:gd name="connsiteY10" fmla="*/ 667680 h 890608"/>
              <a:gd name="connsiteX11" fmla="*/ 1190171 w 1451428"/>
              <a:gd name="connsiteY11" fmla="*/ 261280 h 890608"/>
              <a:gd name="connsiteX12" fmla="*/ 1335314 w 1451428"/>
              <a:gd name="connsiteY12" fmla="*/ 885394 h 890608"/>
              <a:gd name="connsiteX13" fmla="*/ 1451428 w 1451428"/>
              <a:gd name="connsiteY13" fmla="*/ 508023 h 89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51428" h="890608">
                <a:moveTo>
                  <a:pt x="0" y="667680"/>
                </a:moveTo>
                <a:cubicBezTo>
                  <a:pt x="68942" y="468109"/>
                  <a:pt x="137885" y="268538"/>
                  <a:pt x="188685" y="290309"/>
                </a:cubicBezTo>
                <a:cubicBezTo>
                  <a:pt x="239485" y="312080"/>
                  <a:pt x="268514" y="793471"/>
                  <a:pt x="304800" y="798309"/>
                </a:cubicBezTo>
                <a:cubicBezTo>
                  <a:pt x="341086" y="803147"/>
                  <a:pt x="367695" y="319337"/>
                  <a:pt x="406400" y="319337"/>
                </a:cubicBezTo>
                <a:cubicBezTo>
                  <a:pt x="445105" y="319337"/>
                  <a:pt x="491066" y="800728"/>
                  <a:pt x="537028" y="798309"/>
                </a:cubicBezTo>
                <a:cubicBezTo>
                  <a:pt x="582990" y="795890"/>
                  <a:pt x="648304" y="304823"/>
                  <a:pt x="682171" y="304823"/>
                </a:cubicBezTo>
                <a:cubicBezTo>
                  <a:pt x="716038" y="304823"/>
                  <a:pt x="713619" y="849109"/>
                  <a:pt x="740228" y="798309"/>
                </a:cubicBezTo>
                <a:cubicBezTo>
                  <a:pt x="766837" y="747509"/>
                  <a:pt x="822476" y="-4815"/>
                  <a:pt x="841828" y="23"/>
                </a:cubicBezTo>
                <a:cubicBezTo>
                  <a:pt x="861181" y="4861"/>
                  <a:pt x="829734" y="749928"/>
                  <a:pt x="856343" y="827337"/>
                </a:cubicBezTo>
                <a:cubicBezTo>
                  <a:pt x="882952" y="904746"/>
                  <a:pt x="955523" y="491089"/>
                  <a:pt x="1001485" y="464480"/>
                </a:cubicBezTo>
                <a:cubicBezTo>
                  <a:pt x="1047447" y="437870"/>
                  <a:pt x="1100666" y="701547"/>
                  <a:pt x="1132114" y="667680"/>
                </a:cubicBezTo>
                <a:cubicBezTo>
                  <a:pt x="1163562" y="633813"/>
                  <a:pt x="1156304" y="224994"/>
                  <a:pt x="1190171" y="261280"/>
                </a:cubicBezTo>
                <a:cubicBezTo>
                  <a:pt x="1224038" y="297566"/>
                  <a:pt x="1291771" y="844270"/>
                  <a:pt x="1335314" y="885394"/>
                </a:cubicBezTo>
                <a:cubicBezTo>
                  <a:pt x="1378857" y="926518"/>
                  <a:pt x="1415142" y="717270"/>
                  <a:pt x="1451428" y="50802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Content Placeholder 2"/>
          <p:cNvSpPr txBox="1">
            <a:spLocks/>
          </p:cNvSpPr>
          <p:nvPr/>
        </p:nvSpPr>
        <p:spPr bwMode="auto">
          <a:xfrm>
            <a:off x="3352800" y="1297893"/>
            <a:ext cx="1368099" cy="30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 smtClean="0"/>
              <a:t>V, Shear</a:t>
            </a:r>
            <a:endParaRPr lang="en-US" sz="2000" b="0" dirty="0"/>
          </a:p>
        </p:txBody>
      </p:sp>
      <p:sp>
        <p:nvSpPr>
          <p:cNvPr id="94" name="Content Placeholder 2"/>
          <p:cNvSpPr txBox="1">
            <a:spLocks/>
          </p:cNvSpPr>
          <p:nvPr/>
        </p:nvSpPr>
        <p:spPr bwMode="auto">
          <a:xfrm>
            <a:off x="5677980" y="1273175"/>
            <a:ext cx="156102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 smtClean="0"/>
              <a:t>M, Moment</a:t>
            </a:r>
            <a:endParaRPr lang="en-US" sz="2000" b="0" dirty="0"/>
          </a:p>
        </p:txBody>
      </p:sp>
      <p:sp>
        <p:nvSpPr>
          <p:cNvPr id="95" name="Freeform 94"/>
          <p:cNvSpPr/>
          <p:nvPr/>
        </p:nvSpPr>
        <p:spPr bwMode="auto">
          <a:xfrm>
            <a:off x="3719738" y="1843314"/>
            <a:ext cx="333375" cy="2973150"/>
          </a:xfrm>
          <a:custGeom>
            <a:avLst/>
            <a:gdLst>
              <a:gd name="connsiteX0" fmla="*/ 0 w 673100"/>
              <a:gd name="connsiteY0" fmla="*/ 0 h 2971800"/>
              <a:gd name="connsiteX1" fmla="*/ 495300 w 673100"/>
              <a:gd name="connsiteY1" fmla="*/ 1397000 h 2971800"/>
              <a:gd name="connsiteX2" fmla="*/ 673100 w 673100"/>
              <a:gd name="connsiteY2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3100" h="2971800">
                <a:moveTo>
                  <a:pt x="0" y="0"/>
                </a:moveTo>
                <a:cubicBezTo>
                  <a:pt x="191558" y="450850"/>
                  <a:pt x="383117" y="901700"/>
                  <a:pt x="495300" y="1397000"/>
                </a:cubicBezTo>
                <a:cubicBezTo>
                  <a:pt x="607483" y="1892300"/>
                  <a:pt x="637117" y="2660650"/>
                  <a:pt x="673100" y="2971800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6" name="Straight Connector 95"/>
          <p:cNvCxnSpPr/>
          <p:nvPr/>
        </p:nvCxnSpPr>
        <p:spPr bwMode="auto">
          <a:xfrm>
            <a:off x="1800225" y="1843314"/>
            <a:ext cx="1552575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Connector 98"/>
          <p:cNvCxnSpPr/>
          <p:nvPr/>
        </p:nvCxnSpPr>
        <p:spPr bwMode="auto">
          <a:xfrm>
            <a:off x="1745346" y="4816464"/>
            <a:ext cx="1552575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519441" y="2647630"/>
                <a:ext cx="1266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41" y="2647630"/>
                <a:ext cx="126624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44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448691" y="2647629"/>
                <a:ext cx="10963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691" y="2647629"/>
                <a:ext cx="109632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444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/>
          <p:cNvCxnSpPr/>
          <p:nvPr/>
        </p:nvCxnSpPr>
        <p:spPr bwMode="auto">
          <a:xfrm>
            <a:off x="6019800" y="1828800"/>
            <a:ext cx="0" cy="29718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859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280988"/>
            <a:ext cx="4492625" cy="337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1550"/>
            <a:ext cx="4470400" cy="33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320675"/>
            <a:ext cx="4462463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9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75" y="3470275"/>
            <a:ext cx="4495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30" name="Title 1"/>
          <p:cNvSpPr>
            <a:spLocks noGrp="1"/>
          </p:cNvSpPr>
          <p:nvPr>
            <p:ph type="title"/>
          </p:nvPr>
        </p:nvSpPr>
        <p:spPr>
          <a:xfrm>
            <a:off x="609600" y="25400"/>
            <a:ext cx="7461250" cy="533400"/>
          </a:xfrm>
        </p:spPr>
        <p:txBody>
          <a:bodyPr/>
          <a:lstStyle/>
          <a:p>
            <a:r>
              <a:rPr lang="en-US" altLang="en-US" sz="2000" smtClean="0"/>
              <a:t>Moment and Shear force when DiaF is maximum at DiaF1-2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75" y="3470275"/>
            <a:ext cx="4495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925"/>
            <a:ext cx="4433888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420688"/>
            <a:ext cx="4445000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6950"/>
            <a:ext cx="4427538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4" name="Title 1"/>
          <p:cNvSpPr>
            <a:spLocks noGrp="1"/>
          </p:cNvSpPr>
          <p:nvPr>
            <p:ph type="title"/>
          </p:nvPr>
        </p:nvSpPr>
        <p:spPr>
          <a:xfrm>
            <a:off x="609600" y="25400"/>
            <a:ext cx="7461250" cy="533400"/>
          </a:xfrm>
        </p:spPr>
        <p:txBody>
          <a:bodyPr/>
          <a:lstStyle/>
          <a:p>
            <a:r>
              <a:rPr lang="en-US" altLang="en-US" sz="2000" smtClean="0"/>
              <a:t>Moment and Shear force when DiaF is maximum at DiaF3-4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70275"/>
            <a:ext cx="4495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Title 1"/>
          <p:cNvSpPr>
            <a:spLocks noGrp="1"/>
          </p:cNvSpPr>
          <p:nvPr>
            <p:ph type="title"/>
          </p:nvPr>
        </p:nvSpPr>
        <p:spPr>
          <a:xfrm>
            <a:off x="609600" y="25400"/>
            <a:ext cx="7461250" cy="533400"/>
          </a:xfrm>
        </p:spPr>
        <p:txBody>
          <a:bodyPr/>
          <a:lstStyle/>
          <a:p>
            <a:r>
              <a:rPr lang="en-US" altLang="en-US" sz="2000" smtClean="0"/>
              <a:t>Moment and Shear force when DiaF is maximum at DiaF5-7</a:t>
            </a:r>
          </a:p>
        </p:txBody>
      </p:sp>
      <p:pic>
        <p:nvPicPr>
          <p:cNvPr id="13107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4191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35433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4191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70275"/>
            <a:ext cx="4495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3429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8" y="357188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1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3481388"/>
            <a:ext cx="4395788" cy="329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2" name="Title 1"/>
          <p:cNvSpPr>
            <a:spLocks noGrp="1"/>
          </p:cNvSpPr>
          <p:nvPr>
            <p:ph type="title"/>
          </p:nvPr>
        </p:nvSpPr>
        <p:spPr>
          <a:xfrm>
            <a:off x="609600" y="25400"/>
            <a:ext cx="7461250" cy="533400"/>
          </a:xfrm>
        </p:spPr>
        <p:txBody>
          <a:bodyPr/>
          <a:lstStyle/>
          <a:p>
            <a:r>
              <a:rPr lang="en-US" altLang="en-US" sz="2000" smtClean="0"/>
              <a:t>Moment and Shear force when DiaF is maximum at DiaF8-10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70275"/>
            <a:ext cx="4495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3" y="409575"/>
            <a:ext cx="4365625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885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328613"/>
            <a:ext cx="4400550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Title 1"/>
          <p:cNvSpPr>
            <a:spLocks noGrp="1"/>
          </p:cNvSpPr>
          <p:nvPr>
            <p:ph type="title"/>
          </p:nvPr>
        </p:nvSpPr>
        <p:spPr>
          <a:xfrm>
            <a:off x="609600" y="25400"/>
            <a:ext cx="7461250" cy="533400"/>
          </a:xfrm>
        </p:spPr>
        <p:txBody>
          <a:bodyPr/>
          <a:lstStyle/>
          <a:p>
            <a:r>
              <a:rPr lang="en-US" altLang="en-US" sz="2000" smtClean="0"/>
              <a:t>Moment and Shear force when DiaF is maximum at DiaF11-12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583487" cy="631825"/>
          </a:xfrm>
        </p:spPr>
        <p:txBody>
          <a:bodyPr/>
          <a:lstStyle/>
          <a:p>
            <a:r>
              <a:rPr lang="en-US" altLang="en-US" sz="2000" dirty="0" smtClean="0"/>
              <a:t>Results based on Instantaneous exceedance of design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0" name="TextBox 50"/>
              <p:cNvSpPr txBox="1">
                <a:spLocks noChangeArrowheads="1"/>
              </p:cNvSpPr>
              <p:nvPr/>
            </p:nvSpPr>
            <p:spPr bwMode="auto">
              <a:xfrm>
                <a:off x="838200" y="1600200"/>
                <a:ext cx="7696200" cy="2344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800" b="0" dirty="0" smtClean="0"/>
                  <a:t>Results </a:t>
                </a:r>
                <a:r>
                  <a:rPr lang="en-US" sz="1800" b="0" dirty="0"/>
                  <a:t>a</a:t>
                </a:r>
                <a:r>
                  <a:rPr lang="en-US" sz="1800" b="0" dirty="0" smtClean="0"/>
                  <a:t>re obtained based on exceedance of design story shear, moment, and diaphragm force values</a:t>
                </a:r>
              </a:p>
              <a:p>
                <a:pPr>
                  <a:spcBef>
                    <a:spcPct val="0"/>
                  </a:spcBef>
                  <a:buFontTx/>
                  <a:buNone/>
                  <a:defRPr/>
                </a:pPr>
                <a:endParaRPr lang="en-US" sz="1800" b="0" dirty="0" smtClean="0"/>
              </a:p>
              <a:p>
                <a:pPr marL="285750" indent="-285750">
                  <a:spcBef>
                    <a:spcPct val="0"/>
                  </a:spcBef>
                  <a:defRPr/>
                </a:pPr>
                <a:r>
                  <a:rPr lang="en-US" sz="1800" b="0" dirty="0" smtClean="0"/>
                  <a:t>Shear Force </a:t>
                </a:r>
                <a:r>
                  <a:rPr lang="en-US" sz="1800" b="0" dirty="0"/>
                  <a:t>Profiles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1800" b="0" dirty="0" smtClean="0"/>
              </a:p>
              <a:p>
                <a:pPr marL="285750" indent="-285750">
                  <a:spcBef>
                    <a:spcPct val="0"/>
                  </a:spcBef>
                  <a:defRPr/>
                </a:pPr>
                <a:r>
                  <a:rPr lang="en-US" sz="1800" b="0" dirty="0" smtClean="0"/>
                  <a:t>Diaphragm Force </a:t>
                </a:r>
                <a:r>
                  <a:rPr lang="en-US" sz="1800" b="0" dirty="0"/>
                  <a:t>Profiles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𝑑𝑖𝑎𝐹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𝑑𝑖𝑎𝐹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1800" b="0" dirty="0" smtClean="0"/>
              </a:p>
              <a:p>
                <a:pPr marL="285750" indent="-285750">
                  <a:spcBef>
                    <a:spcPct val="0"/>
                  </a:spcBef>
                  <a:defRPr/>
                </a:pPr>
                <a:r>
                  <a:rPr lang="en-US" sz="1800" b="0" dirty="0" smtClean="0"/>
                  <a:t>Moment Force Profiles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b="0" dirty="0" smtClean="0"/>
                  <a:t> </a:t>
                </a:r>
              </a:p>
              <a:p>
                <a:pPr>
                  <a:spcBef>
                    <a:spcPct val="0"/>
                  </a:spcBef>
                  <a:buNone/>
                  <a:defRPr/>
                </a:pPr>
                <a:endParaRPr lang="en-US" sz="1800" b="0" dirty="0" smtClean="0"/>
              </a:p>
              <a:p>
                <a:pPr>
                  <a:spcBef>
                    <a:spcPct val="0"/>
                  </a:spcBef>
                  <a:buNone/>
                  <a:defRPr/>
                </a:pPr>
                <a:r>
                  <a:rPr lang="en-US" sz="1800" b="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=1,2,3,…,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b="0" dirty="0" smtClean="0"/>
                  <a:t> is floor level</a:t>
                </a:r>
              </a:p>
            </p:txBody>
          </p:sp>
        </mc:Choice>
        <mc:Fallback xmlns="">
          <p:sp>
            <p:nvSpPr>
              <p:cNvPr id="7180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600200"/>
                <a:ext cx="7696200" cy="2344873"/>
              </a:xfrm>
              <a:prstGeom prst="rect">
                <a:avLst/>
              </a:prstGeom>
              <a:blipFill rotWithShape="0">
                <a:blip r:embed="rId3"/>
                <a:stretch>
                  <a:fillRect l="-713" t="-1563" b="-31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62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>
          <a:xfrm>
            <a:off x="142081" y="0"/>
            <a:ext cx="8739188" cy="1139688"/>
          </a:xfrm>
        </p:spPr>
        <p:txBody>
          <a:bodyPr/>
          <a:lstStyle/>
          <a:p>
            <a:r>
              <a:rPr lang="en-US" altLang="en-US" sz="2800" dirty="0" smtClean="0"/>
              <a:t>Shear Profiles in each floor when Design Shear exceeded in ONE pulse - 12 Story Base-Hinge Model</a:t>
            </a:r>
          </a:p>
        </p:txBody>
      </p:sp>
      <p:sp>
        <p:nvSpPr>
          <p:cNvPr id="17" name="Content Placeholder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546652" y="1320936"/>
            <a:ext cx="7454348" cy="1110837"/>
          </a:xfrm>
          <a:prstGeom prst="rect">
            <a:avLst/>
          </a:prstGeom>
          <a:blipFill rotWithShape="0">
            <a:blip r:embed="rId2"/>
            <a:stretch>
              <a:fillRect l="-327" t="-1648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8" y="27432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4" y="2804974"/>
            <a:ext cx="4406900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2850219"/>
            <a:ext cx="1700213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15"/>
          <p:cNvCxnSpPr>
            <a:cxnSpLocks noChangeShapeType="1"/>
          </p:cNvCxnSpPr>
          <p:nvPr/>
        </p:nvCxnSpPr>
        <p:spPr bwMode="auto">
          <a:xfrm flipV="1">
            <a:off x="6453188" y="3253444"/>
            <a:ext cx="457200" cy="176212"/>
          </a:xfrm>
          <a:prstGeom prst="straightConnector1">
            <a:avLst/>
          </a:prstGeom>
          <a:noFill/>
          <a:ln w="444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901655" y="2220199"/>
            <a:ext cx="1978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Exceedance peak in one pulse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3716203" y="4457700"/>
            <a:ext cx="935002" cy="65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4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340" t="-3614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14234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6400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35200"/>
            <a:ext cx="25717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43364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4336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49800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46300"/>
            <a:ext cx="4779963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44388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44389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4439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3763"/>
            <a:ext cx="4757738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1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2227263"/>
            <a:ext cx="4764087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24200" cy="487362"/>
          </a:xfrm>
        </p:spPr>
        <p:txBody>
          <a:bodyPr/>
          <a:lstStyle/>
          <a:p>
            <a:r>
              <a:rPr lang="en-US" sz="2800" dirty="0" smtClean="0"/>
              <a:t>Force Definitions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857250"/>
            <a:ext cx="1320800" cy="415925"/>
          </a:xfrm>
        </p:spPr>
        <p:txBody>
          <a:bodyPr/>
          <a:lstStyle/>
          <a:p>
            <a:r>
              <a:rPr lang="en-US" sz="2000" dirty="0" smtClean="0"/>
              <a:t>FBDs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752600"/>
            <a:ext cx="1181100" cy="33147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1424070" y="5399581"/>
            <a:ext cx="8890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1380766" y="5585288"/>
                <a:ext cx="975608" cy="4038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0766" y="5585288"/>
                <a:ext cx="975608" cy="403866"/>
              </a:xfrm>
              <a:prstGeom prst="rect">
                <a:avLst/>
              </a:prstGeom>
              <a:blipFill rotWithShape="0">
                <a:blip r:embed="rId4"/>
                <a:stretch>
                  <a:fillRect b="-606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 bwMode="auto">
          <a:xfrm>
            <a:off x="3962400" y="4800600"/>
            <a:ext cx="50292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3962400" y="1843314"/>
            <a:ext cx="50292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4330115" y="1828800"/>
            <a:ext cx="0" cy="29718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Freeform 25"/>
          <p:cNvSpPr/>
          <p:nvPr/>
        </p:nvSpPr>
        <p:spPr bwMode="auto">
          <a:xfrm>
            <a:off x="1511300" y="4435475"/>
            <a:ext cx="342899" cy="76200"/>
          </a:xfrm>
          <a:custGeom>
            <a:avLst/>
            <a:gdLst>
              <a:gd name="connsiteX0" fmla="*/ 0 w 4165600"/>
              <a:gd name="connsiteY0" fmla="*/ 601216 h 1160016"/>
              <a:gd name="connsiteX1" fmla="*/ 139700 w 4165600"/>
              <a:gd name="connsiteY1" fmla="*/ 664716 h 1160016"/>
              <a:gd name="connsiteX2" fmla="*/ 152400 w 4165600"/>
              <a:gd name="connsiteY2" fmla="*/ 664716 h 1160016"/>
              <a:gd name="connsiteX3" fmla="*/ 1143000 w 4165600"/>
              <a:gd name="connsiteY3" fmla="*/ 4316 h 1160016"/>
              <a:gd name="connsiteX4" fmla="*/ 1917700 w 4165600"/>
              <a:gd name="connsiteY4" fmla="*/ 1033016 h 1160016"/>
              <a:gd name="connsiteX5" fmla="*/ 3213100 w 4165600"/>
              <a:gd name="connsiteY5" fmla="*/ 93216 h 1160016"/>
              <a:gd name="connsiteX6" fmla="*/ 4165600 w 4165600"/>
              <a:gd name="connsiteY6" fmla="*/ 1160016 h 116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600" h="1160016">
                <a:moveTo>
                  <a:pt x="0" y="601216"/>
                </a:moveTo>
                <a:lnTo>
                  <a:pt x="139700" y="664716"/>
                </a:lnTo>
                <a:cubicBezTo>
                  <a:pt x="165100" y="675299"/>
                  <a:pt x="152400" y="664716"/>
                  <a:pt x="152400" y="664716"/>
                </a:cubicBezTo>
                <a:cubicBezTo>
                  <a:pt x="319617" y="554649"/>
                  <a:pt x="848783" y="-57067"/>
                  <a:pt x="1143000" y="4316"/>
                </a:cubicBezTo>
                <a:cubicBezTo>
                  <a:pt x="1437217" y="65699"/>
                  <a:pt x="1572683" y="1018199"/>
                  <a:pt x="1917700" y="1033016"/>
                </a:cubicBezTo>
                <a:cubicBezTo>
                  <a:pt x="2262717" y="1047833"/>
                  <a:pt x="2838450" y="72049"/>
                  <a:pt x="3213100" y="93216"/>
                </a:cubicBezTo>
                <a:cubicBezTo>
                  <a:pt x="3587750" y="114383"/>
                  <a:pt x="3958167" y="956816"/>
                  <a:pt x="4165600" y="116001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Freeform 26"/>
          <p:cNvSpPr/>
          <p:nvPr/>
        </p:nvSpPr>
        <p:spPr bwMode="auto">
          <a:xfrm>
            <a:off x="1885950" y="4436971"/>
            <a:ext cx="342899" cy="76200"/>
          </a:xfrm>
          <a:custGeom>
            <a:avLst/>
            <a:gdLst>
              <a:gd name="connsiteX0" fmla="*/ 0 w 4165600"/>
              <a:gd name="connsiteY0" fmla="*/ 601216 h 1160016"/>
              <a:gd name="connsiteX1" fmla="*/ 139700 w 4165600"/>
              <a:gd name="connsiteY1" fmla="*/ 664716 h 1160016"/>
              <a:gd name="connsiteX2" fmla="*/ 152400 w 4165600"/>
              <a:gd name="connsiteY2" fmla="*/ 664716 h 1160016"/>
              <a:gd name="connsiteX3" fmla="*/ 1143000 w 4165600"/>
              <a:gd name="connsiteY3" fmla="*/ 4316 h 1160016"/>
              <a:gd name="connsiteX4" fmla="*/ 1917700 w 4165600"/>
              <a:gd name="connsiteY4" fmla="*/ 1033016 h 1160016"/>
              <a:gd name="connsiteX5" fmla="*/ 3213100 w 4165600"/>
              <a:gd name="connsiteY5" fmla="*/ 93216 h 1160016"/>
              <a:gd name="connsiteX6" fmla="*/ 4165600 w 4165600"/>
              <a:gd name="connsiteY6" fmla="*/ 1160016 h 116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600" h="1160016">
                <a:moveTo>
                  <a:pt x="0" y="601216"/>
                </a:moveTo>
                <a:lnTo>
                  <a:pt x="139700" y="664716"/>
                </a:lnTo>
                <a:cubicBezTo>
                  <a:pt x="165100" y="675299"/>
                  <a:pt x="152400" y="664716"/>
                  <a:pt x="152400" y="664716"/>
                </a:cubicBezTo>
                <a:cubicBezTo>
                  <a:pt x="319617" y="554649"/>
                  <a:pt x="848783" y="-57067"/>
                  <a:pt x="1143000" y="4316"/>
                </a:cubicBezTo>
                <a:cubicBezTo>
                  <a:pt x="1437217" y="65699"/>
                  <a:pt x="1572683" y="1018199"/>
                  <a:pt x="1917700" y="1033016"/>
                </a:cubicBezTo>
                <a:cubicBezTo>
                  <a:pt x="2262717" y="1047833"/>
                  <a:pt x="2838450" y="72049"/>
                  <a:pt x="3213100" y="93216"/>
                </a:cubicBezTo>
                <a:cubicBezTo>
                  <a:pt x="3587750" y="114383"/>
                  <a:pt x="3958167" y="956816"/>
                  <a:pt x="4165600" y="116001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Freeform 27"/>
          <p:cNvSpPr/>
          <p:nvPr/>
        </p:nvSpPr>
        <p:spPr bwMode="auto">
          <a:xfrm>
            <a:off x="1526269" y="4625261"/>
            <a:ext cx="676277" cy="118303"/>
          </a:xfrm>
          <a:custGeom>
            <a:avLst/>
            <a:gdLst>
              <a:gd name="connsiteX0" fmla="*/ 0 w 4165600"/>
              <a:gd name="connsiteY0" fmla="*/ 601216 h 1160016"/>
              <a:gd name="connsiteX1" fmla="*/ 139700 w 4165600"/>
              <a:gd name="connsiteY1" fmla="*/ 664716 h 1160016"/>
              <a:gd name="connsiteX2" fmla="*/ 152400 w 4165600"/>
              <a:gd name="connsiteY2" fmla="*/ 664716 h 1160016"/>
              <a:gd name="connsiteX3" fmla="*/ 1143000 w 4165600"/>
              <a:gd name="connsiteY3" fmla="*/ 4316 h 1160016"/>
              <a:gd name="connsiteX4" fmla="*/ 1917700 w 4165600"/>
              <a:gd name="connsiteY4" fmla="*/ 1033016 h 1160016"/>
              <a:gd name="connsiteX5" fmla="*/ 3213100 w 4165600"/>
              <a:gd name="connsiteY5" fmla="*/ 93216 h 1160016"/>
              <a:gd name="connsiteX6" fmla="*/ 4165600 w 4165600"/>
              <a:gd name="connsiteY6" fmla="*/ 1160016 h 116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5600" h="1160016">
                <a:moveTo>
                  <a:pt x="0" y="601216"/>
                </a:moveTo>
                <a:lnTo>
                  <a:pt x="139700" y="664716"/>
                </a:lnTo>
                <a:cubicBezTo>
                  <a:pt x="165100" y="675299"/>
                  <a:pt x="152400" y="664716"/>
                  <a:pt x="152400" y="664716"/>
                </a:cubicBezTo>
                <a:cubicBezTo>
                  <a:pt x="319617" y="554649"/>
                  <a:pt x="848783" y="-57067"/>
                  <a:pt x="1143000" y="4316"/>
                </a:cubicBezTo>
                <a:cubicBezTo>
                  <a:pt x="1437217" y="65699"/>
                  <a:pt x="1572683" y="1018199"/>
                  <a:pt x="1917700" y="1033016"/>
                </a:cubicBezTo>
                <a:cubicBezTo>
                  <a:pt x="2262717" y="1047833"/>
                  <a:pt x="2838450" y="72049"/>
                  <a:pt x="3213100" y="93216"/>
                </a:cubicBezTo>
                <a:cubicBezTo>
                  <a:pt x="3587750" y="114383"/>
                  <a:pt x="3958167" y="956816"/>
                  <a:pt x="4165600" y="116001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152400" y="4800600"/>
            <a:ext cx="149542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/>
          <p:cNvCxnSpPr/>
          <p:nvPr/>
        </p:nvCxnSpPr>
        <p:spPr bwMode="auto">
          <a:xfrm>
            <a:off x="2421167" y="1828800"/>
            <a:ext cx="38100" cy="298766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Content Placeholder 2"/>
          <p:cNvSpPr txBox="1">
            <a:spLocks/>
          </p:cNvSpPr>
          <p:nvPr/>
        </p:nvSpPr>
        <p:spPr bwMode="auto">
          <a:xfrm>
            <a:off x="2383743" y="2880853"/>
            <a:ext cx="4064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/>
              <a:t>H</a:t>
            </a:r>
          </a:p>
        </p:txBody>
      </p:sp>
      <p:sp>
        <p:nvSpPr>
          <p:cNvPr id="82" name="Freeform 81"/>
          <p:cNvSpPr/>
          <p:nvPr/>
        </p:nvSpPr>
        <p:spPr bwMode="auto">
          <a:xfrm>
            <a:off x="6859229" y="1843314"/>
            <a:ext cx="1175657" cy="2960915"/>
          </a:xfrm>
          <a:custGeom>
            <a:avLst/>
            <a:gdLst>
              <a:gd name="connsiteX0" fmla="*/ 0 w 1175657"/>
              <a:gd name="connsiteY0" fmla="*/ 0 h 2960915"/>
              <a:gd name="connsiteX1" fmla="*/ 362857 w 1175657"/>
              <a:gd name="connsiteY1" fmla="*/ 1553029 h 2960915"/>
              <a:gd name="connsiteX2" fmla="*/ 1175657 w 1175657"/>
              <a:gd name="connsiteY2" fmla="*/ 2960915 h 296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657" h="2960915">
                <a:moveTo>
                  <a:pt x="0" y="0"/>
                </a:moveTo>
                <a:cubicBezTo>
                  <a:pt x="83457" y="529771"/>
                  <a:pt x="166914" y="1059543"/>
                  <a:pt x="362857" y="1553029"/>
                </a:cubicBezTo>
                <a:cubicBezTo>
                  <a:pt x="558800" y="2046515"/>
                  <a:pt x="867228" y="2503715"/>
                  <a:pt x="1175657" y="2960915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Content Placeholder 2"/>
          <p:cNvSpPr txBox="1">
            <a:spLocks/>
          </p:cNvSpPr>
          <p:nvPr/>
        </p:nvSpPr>
        <p:spPr bwMode="auto">
          <a:xfrm>
            <a:off x="7551379" y="4838700"/>
            <a:ext cx="4064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0" dirty="0"/>
          </a:p>
        </p:txBody>
      </p:sp>
      <p:sp>
        <p:nvSpPr>
          <p:cNvPr id="92" name="Freeform 91"/>
          <p:cNvSpPr/>
          <p:nvPr/>
        </p:nvSpPr>
        <p:spPr bwMode="auto">
          <a:xfrm>
            <a:off x="1677163" y="5128217"/>
            <a:ext cx="382814" cy="451697"/>
          </a:xfrm>
          <a:custGeom>
            <a:avLst/>
            <a:gdLst>
              <a:gd name="connsiteX0" fmla="*/ 0 w 1451428"/>
              <a:gd name="connsiteY0" fmla="*/ 667680 h 890608"/>
              <a:gd name="connsiteX1" fmla="*/ 188685 w 1451428"/>
              <a:gd name="connsiteY1" fmla="*/ 290309 h 890608"/>
              <a:gd name="connsiteX2" fmla="*/ 304800 w 1451428"/>
              <a:gd name="connsiteY2" fmla="*/ 798309 h 890608"/>
              <a:gd name="connsiteX3" fmla="*/ 406400 w 1451428"/>
              <a:gd name="connsiteY3" fmla="*/ 319337 h 890608"/>
              <a:gd name="connsiteX4" fmla="*/ 537028 w 1451428"/>
              <a:gd name="connsiteY4" fmla="*/ 798309 h 890608"/>
              <a:gd name="connsiteX5" fmla="*/ 682171 w 1451428"/>
              <a:gd name="connsiteY5" fmla="*/ 304823 h 890608"/>
              <a:gd name="connsiteX6" fmla="*/ 740228 w 1451428"/>
              <a:gd name="connsiteY6" fmla="*/ 798309 h 890608"/>
              <a:gd name="connsiteX7" fmla="*/ 841828 w 1451428"/>
              <a:gd name="connsiteY7" fmla="*/ 23 h 890608"/>
              <a:gd name="connsiteX8" fmla="*/ 856343 w 1451428"/>
              <a:gd name="connsiteY8" fmla="*/ 827337 h 890608"/>
              <a:gd name="connsiteX9" fmla="*/ 1001485 w 1451428"/>
              <a:gd name="connsiteY9" fmla="*/ 464480 h 890608"/>
              <a:gd name="connsiteX10" fmla="*/ 1132114 w 1451428"/>
              <a:gd name="connsiteY10" fmla="*/ 667680 h 890608"/>
              <a:gd name="connsiteX11" fmla="*/ 1190171 w 1451428"/>
              <a:gd name="connsiteY11" fmla="*/ 261280 h 890608"/>
              <a:gd name="connsiteX12" fmla="*/ 1335314 w 1451428"/>
              <a:gd name="connsiteY12" fmla="*/ 885394 h 890608"/>
              <a:gd name="connsiteX13" fmla="*/ 1451428 w 1451428"/>
              <a:gd name="connsiteY13" fmla="*/ 508023 h 89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51428" h="890608">
                <a:moveTo>
                  <a:pt x="0" y="667680"/>
                </a:moveTo>
                <a:cubicBezTo>
                  <a:pt x="68942" y="468109"/>
                  <a:pt x="137885" y="268538"/>
                  <a:pt x="188685" y="290309"/>
                </a:cubicBezTo>
                <a:cubicBezTo>
                  <a:pt x="239485" y="312080"/>
                  <a:pt x="268514" y="793471"/>
                  <a:pt x="304800" y="798309"/>
                </a:cubicBezTo>
                <a:cubicBezTo>
                  <a:pt x="341086" y="803147"/>
                  <a:pt x="367695" y="319337"/>
                  <a:pt x="406400" y="319337"/>
                </a:cubicBezTo>
                <a:cubicBezTo>
                  <a:pt x="445105" y="319337"/>
                  <a:pt x="491066" y="800728"/>
                  <a:pt x="537028" y="798309"/>
                </a:cubicBezTo>
                <a:cubicBezTo>
                  <a:pt x="582990" y="795890"/>
                  <a:pt x="648304" y="304823"/>
                  <a:pt x="682171" y="304823"/>
                </a:cubicBezTo>
                <a:cubicBezTo>
                  <a:pt x="716038" y="304823"/>
                  <a:pt x="713619" y="849109"/>
                  <a:pt x="740228" y="798309"/>
                </a:cubicBezTo>
                <a:cubicBezTo>
                  <a:pt x="766837" y="747509"/>
                  <a:pt x="822476" y="-4815"/>
                  <a:pt x="841828" y="23"/>
                </a:cubicBezTo>
                <a:cubicBezTo>
                  <a:pt x="861181" y="4861"/>
                  <a:pt x="829734" y="749928"/>
                  <a:pt x="856343" y="827337"/>
                </a:cubicBezTo>
                <a:cubicBezTo>
                  <a:pt x="882952" y="904746"/>
                  <a:pt x="955523" y="491089"/>
                  <a:pt x="1001485" y="464480"/>
                </a:cubicBezTo>
                <a:cubicBezTo>
                  <a:pt x="1047447" y="437870"/>
                  <a:pt x="1100666" y="701547"/>
                  <a:pt x="1132114" y="667680"/>
                </a:cubicBezTo>
                <a:cubicBezTo>
                  <a:pt x="1163562" y="633813"/>
                  <a:pt x="1156304" y="224994"/>
                  <a:pt x="1190171" y="261280"/>
                </a:cubicBezTo>
                <a:cubicBezTo>
                  <a:pt x="1224038" y="297566"/>
                  <a:pt x="1291771" y="844270"/>
                  <a:pt x="1335314" y="885394"/>
                </a:cubicBezTo>
                <a:cubicBezTo>
                  <a:pt x="1378857" y="926518"/>
                  <a:pt x="1415142" y="717270"/>
                  <a:pt x="1451428" y="50802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Content Placeholder 2"/>
          <p:cNvSpPr txBox="1">
            <a:spLocks/>
          </p:cNvSpPr>
          <p:nvPr/>
        </p:nvSpPr>
        <p:spPr bwMode="auto">
          <a:xfrm>
            <a:off x="4101515" y="1297893"/>
            <a:ext cx="1368099" cy="30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 smtClean="0"/>
              <a:t>V, Shear</a:t>
            </a:r>
            <a:endParaRPr lang="en-US" sz="2000" b="0" dirty="0"/>
          </a:p>
        </p:txBody>
      </p:sp>
      <p:sp>
        <p:nvSpPr>
          <p:cNvPr id="94" name="Content Placeholder 2"/>
          <p:cNvSpPr txBox="1">
            <a:spLocks/>
          </p:cNvSpPr>
          <p:nvPr/>
        </p:nvSpPr>
        <p:spPr bwMode="auto">
          <a:xfrm>
            <a:off x="6426695" y="1273175"/>
            <a:ext cx="156102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 smtClean="0"/>
              <a:t>M, Moment</a:t>
            </a:r>
            <a:endParaRPr lang="en-US" sz="2000" b="0" dirty="0"/>
          </a:p>
        </p:txBody>
      </p:sp>
      <p:cxnSp>
        <p:nvCxnSpPr>
          <p:cNvPr id="96" name="Straight Connector 95"/>
          <p:cNvCxnSpPr/>
          <p:nvPr/>
        </p:nvCxnSpPr>
        <p:spPr bwMode="auto">
          <a:xfrm>
            <a:off x="2257425" y="1843314"/>
            <a:ext cx="1552575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Connector 98"/>
          <p:cNvCxnSpPr/>
          <p:nvPr/>
        </p:nvCxnSpPr>
        <p:spPr bwMode="auto">
          <a:xfrm>
            <a:off x="2202546" y="4816464"/>
            <a:ext cx="1552575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>
            <a:off x="6768515" y="1828800"/>
            <a:ext cx="0" cy="29718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72252" y="1831901"/>
            <a:ext cx="1570811" cy="5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1193981" y="1828800"/>
            <a:ext cx="25219" cy="2973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 flipV="1">
            <a:off x="443031" y="1814286"/>
            <a:ext cx="750952" cy="300217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Arrow Connector 64"/>
          <p:cNvCxnSpPr/>
          <p:nvPr/>
        </p:nvCxnSpPr>
        <p:spPr bwMode="auto">
          <a:xfrm>
            <a:off x="443031" y="1828800"/>
            <a:ext cx="776169" cy="72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/>
          <p:nvPr/>
        </p:nvCxnSpPr>
        <p:spPr bwMode="auto">
          <a:xfrm>
            <a:off x="550650" y="2241862"/>
            <a:ext cx="666920" cy="38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/>
          <p:cNvCxnSpPr/>
          <p:nvPr/>
        </p:nvCxnSpPr>
        <p:spPr bwMode="auto">
          <a:xfrm flipV="1">
            <a:off x="657140" y="2655156"/>
            <a:ext cx="560430" cy="20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Arrow Connector 78"/>
          <p:cNvCxnSpPr/>
          <p:nvPr/>
        </p:nvCxnSpPr>
        <p:spPr bwMode="auto">
          <a:xfrm flipV="1">
            <a:off x="748461" y="3066602"/>
            <a:ext cx="465684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/>
          <p:cNvCxnSpPr/>
          <p:nvPr/>
        </p:nvCxnSpPr>
        <p:spPr bwMode="auto">
          <a:xfrm flipV="1">
            <a:off x="829716" y="3416606"/>
            <a:ext cx="384429" cy="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/>
          <p:nvPr/>
        </p:nvCxnSpPr>
        <p:spPr bwMode="auto">
          <a:xfrm flipV="1">
            <a:off x="910971" y="3730171"/>
            <a:ext cx="293716" cy="76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/>
          <p:cNvCxnSpPr/>
          <p:nvPr/>
        </p:nvCxnSpPr>
        <p:spPr bwMode="auto">
          <a:xfrm>
            <a:off x="1004412" y="4041161"/>
            <a:ext cx="19953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/>
              <p:cNvSpPr txBox="1">
                <a:spLocks/>
              </p:cNvSpPr>
              <p:nvPr/>
            </p:nvSpPr>
            <p:spPr bwMode="auto">
              <a:xfrm>
                <a:off x="585304" y="1414631"/>
                <a:ext cx="443160" cy="405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304" y="1414631"/>
                <a:ext cx="443160" cy="4053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/>
          <p:cNvCxnSpPr/>
          <p:nvPr/>
        </p:nvCxnSpPr>
        <p:spPr bwMode="auto">
          <a:xfrm>
            <a:off x="1083968" y="4343400"/>
            <a:ext cx="11997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2"/>
              <p:cNvSpPr txBox="1">
                <a:spLocks/>
              </p:cNvSpPr>
              <p:nvPr/>
            </p:nvSpPr>
            <p:spPr bwMode="auto">
              <a:xfrm>
                <a:off x="739028" y="2669436"/>
                <a:ext cx="443160" cy="405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0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028" y="2669436"/>
                <a:ext cx="443160" cy="40535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/>
          <p:cNvCxnSpPr/>
          <p:nvPr/>
        </p:nvCxnSpPr>
        <p:spPr bwMode="auto">
          <a:xfrm flipH="1">
            <a:off x="633898" y="3074792"/>
            <a:ext cx="1699" cy="17512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/>
              <p:cNvSpPr txBox="1">
                <a:spLocks/>
              </p:cNvSpPr>
              <p:nvPr/>
            </p:nvSpPr>
            <p:spPr bwMode="auto">
              <a:xfrm>
                <a:off x="254851" y="3513047"/>
                <a:ext cx="443160" cy="405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0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51" y="3513047"/>
                <a:ext cx="443160" cy="40535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/>
              <p:cNvSpPr txBox="1">
                <a:spLocks/>
              </p:cNvSpPr>
              <p:nvPr/>
            </p:nvSpPr>
            <p:spPr bwMode="auto">
              <a:xfrm>
                <a:off x="1129197" y="2842875"/>
                <a:ext cx="443160" cy="4053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0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9197" y="2842875"/>
                <a:ext cx="443160" cy="40535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/>
              <p:cNvSpPr txBox="1">
                <a:spLocks/>
              </p:cNvSpPr>
              <p:nvPr/>
            </p:nvSpPr>
            <p:spPr bwMode="auto">
              <a:xfrm>
                <a:off x="3668867" y="5036057"/>
                <a:ext cx="2479610" cy="11410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8867" y="5036057"/>
                <a:ext cx="2479610" cy="114106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ontent Placeholder 2"/>
              <p:cNvSpPr txBox="1">
                <a:spLocks/>
              </p:cNvSpPr>
              <p:nvPr/>
            </p:nvSpPr>
            <p:spPr bwMode="auto">
              <a:xfrm>
                <a:off x="6311574" y="5009379"/>
                <a:ext cx="2479610" cy="11410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1574" y="5009379"/>
                <a:ext cx="2479610" cy="114106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/>
          <p:cNvCxnSpPr/>
          <p:nvPr/>
        </p:nvCxnSpPr>
        <p:spPr bwMode="auto">
          <a:xfrm flipH="1">
            <a:off x="4315928" y="2273585"/>
            <a:ext cx="17918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Straight Arrow Connector 110"/>
          <p:cNvCxnSpPr/>
          <p:nvPr/>
        </p:nvCxnSpPr>
        <p:spPr bwMode="auto">
          <a:xfrm flipH="1">
            <a:off x="4296736" y="4800600"/>
            <a:ext cx="949008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Straight Arrow Connector 111"/>
          <p:cNvCxnSpPr/>
          <p:nvPr/>
        </p:nvCxnSpPr>
        <p:spPr bwMode="auto">
          <a:xfrm flipH="1" flipV="1">
            <a:off x="4315927" y="2666698"/>
            <a:ext cx="311805" cy="483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Straight Arrow Connector 115"/>
          <p:cNvCxnSpPr/>
          <p:nvPr/>
        </p:nvCxnSpPr>
        <p:spPr bwMode="auto">
          <a:xfrm flipH="1" flipV="1">
            <a:off x="4315927" y="3046057"/>
            <a:ext cx="427664" cy="111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Straight Arrow Connector 122"/>
          <p:cNvCxnSpPr/>
          <p:nvPr/>
        </p:nvCxnSpPr>
        <p:spPr bwMode="auto">
          <a:xfrm flipH="1" flipV="1">
            <a:off x="4312218" y="3728344"/>
            <a:ext cx="607152" cy="892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Straight Arrow Connector 126"/>
          <p:cNvCxnSpPr/>
          <p:nvPr/>
        </p:nvCxnSpPr>
        <p:spPr bwMode="auto">
          <a:xfrm flipH="1" flipV="1">
            <a:off x="4318977" y="4039923"/>
            <a:ext cx="722353" cy="482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Arrow Connector 128"/>
          <p:cNvCxnSpPr/>
          <p:nvPr/>
        </p:nvCxnSpPr>
        <p:spPr bwMode="auto">
          <a:xfrm flipH="1" flipV="1">
            <a:off x="4304702" y="4419599"/>
            <a:ext cx="800699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Straight Arrow Connector 137"/>
          <p:cNvCxnSpPr/>
          <p:nvPr/>
        </p:nvCxnSpPr>
        <p:spPr bwMode="auto">
          <a:xfrm>
            <a:off x="4592014" y="4826002"/>
            <a:ext cx="0" cy="5142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Straight Arrow Connector 138"/>
          <p:cNvCxnSpPr/>
          <p:nvPr/>
        </p:nvCxnSpPr>
        <p:spPr bwMode="auto">
          <a:xfrm flipH="1">
            <a:off x="4315928" y="1853431"/>
            <a:ext cx="164082" cy="408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Straight Connector 143"/>
          <p:cNvCxnSpPr/>
          <p:nvPr/>
        </p:nvCxnSpPr>
        <p:spPr bwMode="auto">
          <a:xfrm>
            <a:off x="4495110" y="1853431"/>
            <a:ext cx="0" cy="4302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/>
          <p:cNvCxnSpPr/>
          <p:nvPr/>
        </p:nvCxnSpPr>
        <p:spPr bwMode="auto">
          <a:xfrm flipH="1" flipV="1">
            <a:off x="4315927" y="2273585"/>
            <a:ext cx="311805" cy="483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Straight Connector 145"/>
          <p:cNvCxnSpPr/>
          <p:nvPr/>
        </p:nvCxnSpPr>
        <p:spPr bwMode="auto">
          <a:xfrm>
            <a:off x="4627732" y="2273585"/>
            <a:ext cx="0" cy="40352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Straight Arrow Connector 146"/>
          <p:cNvCxnSpPr/>
          <p:nvPr/>
        </p:nvCxnSpPr>
        <p:spPr bwMode="auto">
          <a:xfrm flipH="1" flipV="1">
            <a:off x="4315927" y="2665946"/>
            <a:ext cx="427664" cy="111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Connector 148"/>
          <p:cNvCxnSpPr/>
          <p:nvPr/>
        </p:nvCxnSpPr>
        <p:spPr bwMode="auto">
          <a:xfrm>
            <a:off x="4743591" y="2665946"/>
            <a:ext cx="0" cy="40352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Straight Connector 149"/>
          <p:cNvCxnSpPr/>
          <p:nvPr/>
        </p:nvCxnSpPr>
        <p:spPr bwMode="auto">
          <a:xfrm>
            <a:off x="4834598" y="3046468"/>
            <a:ext cx="0" cy="3701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Straight Arrow Connector 150"/>
          <p:cNvCxnSpPr/>
          <p:nvPr/>
        </p:nvCxnSpPr>
        <p:spPr bwMode="auto">
          <a:xfrm flipH="1">
            <a:off x="4315927" y="3057222"/>
            <a:ext cx="518671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Straight Arrow Connector 152"/>
          <p:cNvCxnSpPr/>
          <p:nvPr/>
        </p:nvCxnSpPr>
        <p:spPr bwMode="auto">
          <a:xfrm flipH="1" flipV="1">
            <a:off x="4315927" y="3403362"/>
            <a:ext cx="607152" cy="892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Straight Connector 153"/>
          <p:cNvCxnSpPr/>
          <p:nvPr/>
        </p:nvCxnSpPr>
        <p:spPr bwMode="auto">
          <a:xfrm flipH="1">
            <a:off x="4919370" y="3409950"/>
            <a:ext cx="3518" cy="32790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Straight Arrow Connector 155"/>
          <p:cNvCxnSpPr/>
          <p:nvPr/>
        </p:nvCxnSpPr>
        <p:spPr bwMode="auto">
          <a:xfrm flipH="1" flipV="1">
            <a:off x="4312218" y="3728742"/>
            <a:ext cx="722353" cy="482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Straight Connector 156"/>
          <p:cNvCxnSpPr/>
          <p:nvPr/>
        </p:nvCxnSpPr>
        <p:spPr bwMode="auto">
          <a:xfrm>
            <a:off x="5034571" y="3715725"/>
            <a:ext cx="0" cy="32543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/>
          <p:cNvCxnSpPr/>
          <p:nvPr/>
        </p:nvCxnSpPr>
        <p:spPr bwMode="auto">
          <a:xfrm flipH="1">
            <a:off x="4318639" y="4042337"/>
            <a:ext cx="784970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Straight Connector 159"/>
          <p:cNvCxnSpPr/>
          <p:nvPr/>
        </p:nvCxnSpPr>
        <p:spPr bwMode="auto">
          <a:xfrm>
            <a:off x="5103609" y="4039923"/>
            <a:ext cx="0" cy="379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Straight Arrow Connector 162"/>
          <p:cNvCxnSpPr/>
          <p:nvPr/>
        </p:nvCxnSpPr>
        <p:spPr bwMode="auto">
          <a:xfrm flipH="1">
            <a:off x="4304702" y="4419599"/>
            <a:ext cx="94900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Straight Connector 163"/>
          <p:cNvCxnSpPr/>
          <p:nvPr/>
        </p:nvCxnSpPr>
        <p:spPr bwMode="auto">
          <a:xfrm>
            <a:off x="5253710" y="4419599"/>
            <a:ext cx="0" cy="38100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/>
          <p:cNvCxnSpPr/>
          <p:nvPr/>
        </p:nvCxnSpPr>
        <p:spPr bwMode="auto">
          <a:xfrm>
            <a:off x="7205448" y="4791132"/>
            <a:ext cx="0" cy="5142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9" name="Straight Arrow Connector 168"/>
          <p:cNvCxnSpPr/>
          <p:nvPr/>
        </p:nvCxnSpPr>
        <p:spPr bwMode="auto">
          <a:xfrm flipH="1">
            <a:off x="6774261" y="4742454"/>
            <a:ext cx="120188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Straight Arrow Connector 173"/>
          <p:cNvCxnSpPr/>
          <p:nvPr/>
        </p:nvCxnSpPr>
        <p:spPr bwMode="auto">
          <a:xfrm flipH="1">
            <a:off x="6749193" y="4435475"/>
            <a:ext cx="102320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Straight Arrow Connector 175"/>
          <p:cNvCxnSpPr/>
          <p:nvPr/>
        </p:nvCxnSpPr>
        <p:spPr bwMode="auto">
          <a:xfrm flipH="1">
            <a:off x="6749193" y="4039923"/>
            <a:ext cx="802186" cy="825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Straight Arrow Connector 177"/>
          <p:cNvCxnSpPr/>
          <p:nvPr/>
        </p:nvCxnSpPr>
        <p:spPr bwMode="auto">
          <a:xfrm flipH="1">
            <a:off x="6774261" y="3715725"/>
            <a:ext cx="587026" cy="49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Straight Arrow Connector 179"/>
          <p:cNvCxnSpPr>
            <a:stCxn id="82" idx="1"/>
          </p:cNvCxnSpPr>
          <p:nvPr/>
        </p:nvCxnSpPr>
        <p:spPr bwMode="auto">
          <a:xfrm flipH="1" flipV="1">
            <a:off x="6762770" y="3392269"/>
            <a:ext cx="459316" cy="40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Straight Arrow Connector 181"/>
          <p:cNvCxnSpPr/>
          <p:nvPr/>
        </p:nvCxnSpPr>
        <p:spPr bwMode="auto">
          <a:xfrm flipH="1">
            <a:off x="6762770" y="3037849"/>
            <a:ext cx="387516" cy="363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Straight Arrow Connector 183"/>
          <p:cNvCxnSpPr/>
          <p:nvPr/>
        </p:nvCxnSpPr>
        <p:spPr bwMode="auto">
          <a:xfrm flipH="1">
            <a:off x="6762770" y="2638344"/>
            <a:ext cx="229658" cy="71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Straight Arrow Connector 186"/>
          <p:cNvCxnSpPr/>
          <p:nvPr/>
        </p:nvCxnSpPr>
        <p:spPr bwMode="auto">
          <a:xfrm flipH="1" flipV="1">
            <a:off x="6744400" y="2241862"/>
            <a:ext cx="212128" cy="918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/>
              <p:cNvSpPr txBox="1">
                <a:spLocks/>
              </p:cNvSpPr>
              <p:nvPr/>
            </p:nvSpPr>
            <p:spPr bwMode="auto">
              <a:xfrm>
                <a:off x="4742476" y="6057789"/>
                <a:ext cx="2479610" cy="7264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𝑏𝑎𝑠𝑒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𝑏𝑎𝑠𝑒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2476" y="6057789"/>
                <a:ext cx="2479610" cy="72644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Straight Arrow Connector 193"/>
          <p:cNvCxnSpPr/>
          <p:nvPr/>
        </p:nvCxnSpPr>
        <p:spPr bwMode="auto">
          <a:xfrm>
            <a:off x="3033712" y="2880853"/>
            <a:ext cx="0" cy="19356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Content Placeholder 2"/>
              <p:cNvSpPr txBox="1">
                <a:spLocks/>
              </p:cNvSpPr>
              <p:nvPr/>
            </p:nvSpPr>
            <p:spPr bwMode="auto">
              <a:xfrm>
                <a:off x="2986516" y="3552364"/>
                <a:ext cx="667925" cy="4226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9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6516" y="3552364"/>
                <a:ext cx="667925" cy="422644"/>
              </a:xfrm>
              <a:prstGeom prst="rect">
                <a:avLst/>
              </a:prstGeom>
              <a:blipFill rotWithShape="0">
                <a:blip r:embed="rId12"/>
                <a:stretch>
                  <a:fillRect r="-1835" b="-1014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Straight Connector 195"/>
          <p:cNvCxnSpPr/>
          <p:nvPr/>
        </p:nvCxnSpPr>
        <p:spPr bwMode="auto">
          <a:xfrm>
            <a:off x="1129197" y="2842875"/>
            <a:ext cx="1916017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9440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45412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4541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3763"/>
            <a:ext cx="4757738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2170113"/>
            <a:ext cx="4757737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46436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4643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9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82813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47460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4746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0113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48484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4848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0113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49508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4951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9638"/>
            <a:ext cx="4735513" cy="35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1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2152650"/>
            <a:ext cx="4772025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50532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5053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6138"/>
            <a:ext cx="48514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46300"/>
            <a:ext cx="48514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51556" name="Content Placeholder 2"/>
          <p:cNvSpPr txBox="1">
            <a:spLocks/>
          </p:cNvSpPr>
          <p:nvPr/>
        </p:nvSpPr>
        <p:spPr bwMode="auto">
          <a:xfrm>
            <a:off x="6361940" y="1816757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51557" name="Rectangle 5"/>
          <p:cNvSpPr>
            <a:spLocks noChangeArrowheads="1"/>
          </p:cNvSpPr>
          <p:nvPr/>
        </p:nvSpPr>
        <p:spPr bwMode="auto">
          <a:xfrm>
            <a:off x="1717675" y="1803159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 dirty="0"/>
              <a:t>Negative</a:t>
            </a:r>
          </a:p>
        </p:txBody>
      </p:sp>
      <p:pic>
        <p:nvPicPr>
          <p:cNvPr id="15155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6613"/>
            <a:ext cx="48641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0425"/>
            <a:ext cx="4833938" cy="36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52580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5258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49800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09800"/>
            <a:ext cx="47498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53604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5360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5988"/>
            <a:ext cx="4727575" cy="3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0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0113"/>
            <a:ext cx="4749800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54628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54629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5463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5988"/>
            <a:ext cx="4727575" cy="3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00275"/>
            <a:ext cx="4710113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89273" y="92460"/>
            <a:ext cx="7583487" cy="631825"/>
          </a:xfrm>
        </p:spPr>
        <p:txBody>
          <a:bodyPr/>
          <a:lstStyle/>
          <a:p>
            <a:r>
              <a:rPr lang="en-US" altLang="en-US" sz="2800" dirty="0" smtClean="0"/>
              <a:t>Shear Wall Building Analytical Models</a:t>
            </a:r>
          </a:p>
        </p:txBody>
      </p:sp>
      <p:sp>
        <p:nvSpPr>
          <p:cNvPr id="7180" name="TextBox 50"/>
          <p:cNvSpPr txBox="1">
            <a:spLocks noChangeArrowheads="1"/>
          </p:cNvSpPr>
          <p:nvPr/>
        </p:nvSpPr>
        <p:spPr bwMode="auto">
          <a:xfrm>
            <a:off x="168556" y="1600200"/>
            <a:ext cx="3153253" cy="305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400" b="0" dirty="0" smtClean="0"/>
              <a:t>Design of Buildings Using ACI 318-11</a:t>
            </a:r>
            <a:endParaRPr lang="en-US" sz="1400" b="0" dirty="0" smtClean="0"/>
          </a:p>
        </p:txBody>
      </p:sp>
      <p:pic>
        <p:nvPicPr>
          <p:cNvPr id="1741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18253"/>
            <a:ext cx="3036887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2"/>
          <p:cNvPicPr>
            <a:picLocks noChangeAspect="1"/>
          </p:cNvPicPr>
          <p:nvPr/>
        </p:nvPicPr>
        <p:blipFill>
          <a:blip r:embed="rId4">
            <a:lum brigh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118253"/>
            <a:ext cx="259080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37858"/>
            <a:ext cx="2667000" cy="359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003" y="5791200"/>
            <a:ext cx="14335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0"/>
          <p:cNvSpPr txBox="1">
            <a:spLocks noChangeArrowheads="1"/>
          </p:cNvSpPr>
          <p:nvPr/>
        </p:nvSpPr>
        <p:spPr bwMode="auto">
          <a:xfrm>
            <a:off x="7548078" y="6172200"/>
            <a:ext cx="1492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0"/>
              <a:t>In OpenSees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800600" y="4306402"/>
                <a:ext cx="1572675" cy="269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𝑬𝑰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𝒄𝒓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𝟑𝟓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𝑬𝑰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4306402"/>
                <a:ext cx="1572675" cy="269561"/>
              </a:xfrm>
              <a:prstGeom prst="rect">
                <a:avLst/>
              </a:prstGeom>
              <a:blipFill rotWithShape="0">
                <a:blip r:embed="rId7"/>
                <a:stretch>
                  <a:fillRect l="-27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50"/>
          <p:cNvSpPr txBox="1">
            <a:spLocks noChangeArrowheads="1"/>
          </p:cNvSpPr>
          <p:nvPr/>
        </p:nvSpPr>
        <p:spPr bwMode="auto">
          <a:xfrm>
            <a:off x="3916851" y="911439"/>
            <a:ext cx="1371628" cy="185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400" b="0" dirty="0" smtClean="0"/>
              <a:t>Buildings:</a:t>
            </a:r>
          </a:p>
          <a:p>
            <a:pPr>
              <a:defRPr/>
            </a:pPr>
            <a:r>
              <a:rPr lang="en-US" sz="1400" dirty="0" smtClean="0"/>
              <a:t> 24 Story</a:t>
            </a:r>
          </a:p>
          <a:p>
            <a:pPr>
              <a:defRPr/>
            </a:pPr>
            <a:r>
              <a:rPr lang="en-US" sz="1400" dirty="0" smtClean="0"/>
              <a:t> 20 Story</a:t>
            </a:r>
          </a:p>
          <a:p>
            <a:pPr>
              <a:defRPr/>
            </a:pPr>
            <a:r>
              <a:rPr lang="en-US" sz="1400" dirty="0" smtClean="0"/>
              <a:t> 16 Story</a:t>
            </a:r>
          </a:p>
          <a:p>
            <a:pPr>
              <a:defRPr/>
            </a:pPr>
            <a:r>
              <a:rPr lang="en-US" sz="1400" b="0" dirty="0" smtClean="0"/>
              <a:t> </a:t>
            </a:r>
            <a:r>
              <a:rPr lang="en-US" sz="1400" dirty="0" smtClean="0"/>
              <a:t>12 Story</a:t>
            </a:r>
          </a:p>
          <a:p>
            <a:pPr>
              <a:defRPr/>
            </a:pPr>
            <a:r>
              <a:rPr lang="en-US" sz="1400" b="0" dirty="0" smtClean="0"/>
              <a:t> </a:t>
            </a:r>
            <a:r>
              <a:rPr lang="en-US" sz="1400" dirty="0" smtClean="0"/>
              <a:t>8 Story </a:t>
            </a:r>
          </a:p>
          <a:p>
            <a:pPr>
              <a:defRPr/>
            </a:pPr>
            <a:r>
              <a:rPr lang="en-US" sz="1400" dirty="0" smtClean="0"/>
              <a:t> 4 Story </a:t>
            </a:r>
          </a:p>
        </p:txBody>
      </p:sp>
      <p:sp>
        <p:nvSpPr>
          <p:cNvPr id="3" name="Right Brace 2"/>
          <p:cNvSpPr/>
          <p:nvPr/>
        </p:nvSpPr>
        <p:spPr bwMode="auto">
          <a:xfrm>
            <a:off x="5120949" y="1340046"/>
            <a:ext cx="296166" cy="1000622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50"/>
          <p:cNvSpPr txBox="1">
            <a:spLocks noChangeArrowheads="1"/>
          </p:cNvSpPr>
          <p:nvPr/>
        </p:nvSpPr>
        <p:spPr bwMode="auto">
          <a:xfrm>
            <a:off x="5611225" y="1333420"/>
            <a:ext cx="1990621" cy="8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400" b="0" dirty="0" smtClean="0"/>
          </a:p>
          <a:p>
            <a:pPr>
              <a:defRPr/>
            </a:pPr>
            <a:r>
              <a:rPr lang="en-US" sz="1400" b="0" dirty="0" smtClean="0"/>
              <a:t> Base Hinge Model  </a:t>
            </a:r>
          </a:p>
          <a:p>
            <a:pPr>
              <a:defRPr/>
            </a:pPr>
            <a:r>
              <a:rPr lang="en-US" sz="1400" b="0" dirty="0" smtClean="0"/>
              <a:t> Fiber All Model </a:t>
            </a:r>
          </a:p>
        </p:txBody>
      </p:sp>
      <p:sp>
        <p:nvSpPr>
          <p:cNvPr id="13" name="Right Brace 12"/>
          <p:cNvSpPr/>
          <p:nvPr/>
        </p:nvSpPr>
        <p:spPr bwMode="auto">
          <a:xfrm>
            <a:off x="3321809" y="1340046"/>
            <a:ext cx="272296" cy="1002353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0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55652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5565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5138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5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0113"/>
            <a:ext cx="475138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56676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56677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5667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2185988"/>
            <a:ext cx="4729163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0113"/>
            <a:ext cx="475138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57700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57701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5770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5513"/>
            <a:ext cx="4716463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8" y="2195513"/>
            <a:ext cx="4716462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58724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58725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5872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49800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2206625"/>
            <a:ext cx="4775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59748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59749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597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6625"/>
            <a:ext cx="4719638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5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06625"/>
            <a:ext cx="4768850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60772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6077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2813"/>
            <a:ext cx="4768850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2182813"/>
            <a:ext cx="4768850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61796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6179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49800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9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89163"/>
            <a:ext cx="4722813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62820" name="Content Placeholder 2"/>
          <p:cNvSpPr txBox="1">
            <a:spLocks/>
          </p:cNvSpPr>
          <p:nvPr/>
        </p:nvSpPr>
        <p:spPr bwMode="auto">
          <a:xfrm>
            <a:off x="6375400" y="183991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6282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9950"/>
            <a:ext cx="4775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82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27250"/>
            <a:ext cx="4794250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3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63844" name="Content Placeholder 2"/>
          <p:cNvSpPr txBox="1">
            <a:spLocks/>
          </p:cNvSpPr>
          <p:nvPr/>
        </p:nvSpPr>
        <p:spPr bwMode="auto">
          <a:xfrm>
            <a:off x="6375400" y="183991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63845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6384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784725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2133600"/>
            <a:ext cx="4784725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65892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6589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6938"/>
            <a:ext cx="4752975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8" y="2146300"/>
            <a:ext cx="4779962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3813"/>
            <a:ext cx="4944268" cy="471487"/>
          </a:xfrm>
        </p:spPr>
        <p:txBody>
          <a:bodyPr/>
          <a:lstStyle/>
          <a:p>
            <a:pPr eaLnBrk="1" hangingPunct="1"/>
            <a:r>
              <a:rPr lang="en-US" altLang="en-US" sz="2000" dirty="0" smtClean="0"/>
              <a:t>Buildings Plan and Elevation</a:t>
            </a:r>
          </a:p>
        </p:txBody>
      </p:sp>
      <p:pic>
        <p:nvPicPr>
          <p:cNvPr id="409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4" y="495300"/>
            <a:ext cx="6691312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50469"/>
            <a:ext cx="4900272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419600"/>
            <a:ext cx="3578734" cy="68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66916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66917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6691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6938"/>
            <a:ext cx="4752975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91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66938"/>
            <a:ext cx="4752975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67940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6794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6938"/>
            <a:ext cx="47498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94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66938"/>
            <a:ext cx="47498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68964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68965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6896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2178050"/>
            <a:ext cx="4818063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96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0113"/>
            <a:ext cx="4829175" cy="362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69988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6999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338"/>
            <a:ext cx="4799013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91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76463"/>
            <a:ext cx="4819650" cy="361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71012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7101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3763"/>
            <a:ext cx="4837113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63763"/>
            <a:ext cx="4826000" cy="36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72036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7203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49800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0113"/>
            <a:ext cx="4749800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73060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7306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0113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74084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7408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4875"/>
            <a:ext cx="4719638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75108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75110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49800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111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0113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73162"/>
                <a:ext cx="7162800" cy="503238"/>
              </a:xfrm>
              <a:blipFill rotWithShape="0">
                <a:blip r:embed="rId2"/>
                <a:stretch>
                  <a:fillRect l="-1532" t="-12048" b="-36145"/>
                </a:stretch>
              </a:blipFill>
              <a:extLst/>
            </p:spPr>
            <p:txBody>
              <a:bodyPr/>
              <a:lstStyle/>
              <a:p>
                <a14:m>
                  <m:oMath xmlns:m="http://schemas.openxmlformats.org/officeDocument/2006/math">
                    <a:fld id="{FA399F32-4D14-43C3-A3DD-D8910D95DDBC}" type="mathplaceholder">
                      <a:rPr lang="en-US" i="1" smtClean="0">
                        <a:noFill/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r>
                  <a:rPr lang="en-US" dirty="0">
                    <a:noFill/>
                  </a:rPr>
                  <a:t> </a:t>
                </a:r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73162"/>
                <a:ext cx="7162800" cy="503238"/>
              </a:xfrm>
              <a:blipFill rotWithShape="0">
                <a:blip r:embed="rId3"/>
                <a:stretch>
                  <a:fillRect/>
                </a:stretch>
              </a:blipFill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32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7613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49800" cy="35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5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0113"/>
            <a:ext cx="47498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" y="531600"/>
            <a:ext cx="6006843" cy="276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itle 1"/>
          <p:cNvSpPr>
            <a:spLocks noGrp="1"/>
          </p:cNvSpPr>
          <p:nvPr>
            <p:ph type="title"/>
          </p:nvPr>
        </p:nvSpPr>
        <p:spPr>
          <a:xfrm>
            <a:off x="452438" y="-10007"/>
            <a:ext cx="5033962" cy="541608"/>
          </a:xfrm>
        </p:spPr>
        <p:txBody>
          <a:bodyPr/>
          <a:lstStyle/>
          <a:p>
            <a:r>
              <a:rPr lang="en-US" altLang="en-US" sz="2000" dirty="0" smtClean="0"/>
              <a:t>Ground Motion Database and Selection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7050"/>
            <a:ext cx="5346721" cy="3426962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>
            <a:off x="5222081" y="2009450"/>
            <a:ext cx="3810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2317" y="1843631"/>
            <a:ext cx="136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Spectral Shape</a:t>
            </a:r>
            <a:endParaRPr lang="en-US" sz="1400" dirty="0"/>
          </a:p>
        </p:txBody>
      </p:sp>
      <p:sp>
        <p:nvSpPr>
          <p:cNvPr id="10" name="Right Arrow 9"/>
          <p:cNvSpPr/>
          <p:nvPr/>
        </p:nvSpPr>
        <p:spPr bwMode="auto">
          <a:xfrm>
            <a:off x="3670345" y="4071654"/>
            <a:ext cx="3810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3734" y="3948208"/>
            <a:ext cx="101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50 EQs </a:t>
            </a:r>
            <a:r>
              <a:rPr lang="en-US" sz="1200" dirty="0" smtClean="0"/>
              <a:t>selected</a:t>
            </a:r>
            <a:endParaRPr lang="en-US" sz="1200" dirty="0"/>
          </a:p>
        </p:txBody>
      </p:sp>
      <p:sp>
        <p:nvSpPr>
          <p:cNvPr id="12" name="TextBox 50"/>
          <p:cNvSpPr txBox="1">
            <a:spLocks noChangeArrowheads="1"/>
          </p:cNvSpPr>
          <p:nvPr/>
        </p:nvSpPr>
        <p:spPr bwMode="auto">
          <a:xfrm>
            <a:off x="5146779" y="3331684"/>
            <a:ext cx="1371628" cy="160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b="0" u="sng" dirty="0" smtClean="0"/>
              <a:t>Buildings</a:t>
            </a:r>
          </a:p>
          <a:p>
            <a:pPr>
              <a:defRPr/>
            </a:pPr>
            <a:r>
              <a:rPr lang="en-US" sz="1200" dirty="0" smtClean="0"/>
              <a:t> 24 Story</a:t>
            </a:r>
          </a:p>
          <a:p>
            <a:pPr>
              <a:defRPr/>
            </a:pPr>
            <a:r>
              <a:rPr lang="en-US" sz="1200" dirty="0" smtClean="0"/>
              <a:t> 20 Story</a:t>
            </a:r>
          </a:p>
          <a:p>
            <a:pPr>
              <a:defRPr/>
            </a:pPr>
            <a:r>
              <a:rPr lang="en-US" sz="1200" dirty="0" smtClean="0"/>
              <a:t> 16 Story</a:t>
            </a:r>
          </a:p>
          <a:p>
            <a:pPr>
              <a:defRPr/>
            </a:pPr>
            <a:r>
              <a:rPr lang="en-US" sz="1200" b="0" dirty="0" smtClean="0"/>
              <a:t> </a:t>
            </a:r>
            <a:r>
              <a:rPr lang="en-US" sz="1200" dirty="0" smtClean="0"/>
              <a:t>12 Story</a:t>
            </a:r>
          </a:p>
          <a:p>
            <a:pPr>
              <a:defRPr/>
            </a:pPr>
            <a:r>
              <a:rPr lang="en-US" sz="1200" b="0" dirty="0" smtClean="0"/>
              <a:t> </a:t>
            </a:r>
            <a:r>
              <a:rPr lang="en-US" sz="1200" dirty="0" smtClean="0"/>
              <a:t>8 Story </a:t>
            </a:r>
          </a:p>
          <a:p>
            <a:pPr>
              <a:defRPr/>
            </a:pPr>
            <a:r>
              <a:rPr lang="en-US" sz="1200" dirty="0" smtClean="0"/>
              <a:t> 4 Story </a:t>
            </a:r>
          </a:p>
        </p:txBody>
      </p:sp>
      <p:sp>
        <p:nvSpPr>
          <p:cNvPr id="5" name="Multiply 4"/>
          <p:cNvSpPr/>
          <p:nvPr/>
        </p:nvSpPr>
        <p:spPr bwMode="auto">
          <a:xfrm>
            <a:off x="4936412" y="3962222"/>
            <a:ext cx="264319" cy="468933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Multiply 13"/>
          <p:cNvSpPr/>
          <p:nvPr/>
        </p:nvSpPr>
        <p:spPr bwMode="auto">
          <a:xfrm>
            <a:off x="5970200" y="3962150"/>
            <a:ext cx="264319" cy="468933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50"/>
          <p:cNvSpPr txBox="1">
            <a:spLocks noChangeArrowheads="1"/>
          </p:cNvSpPr>
          <p:nvPr/>
        </p:nvSpPr>
        <p:spPr bwMode="auto">
          <a:xfrm>
            <a:off x="7265161" y="3691015"/>
            <a:ext cx="736613" cy="951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b="0" u="sng" dirty="0" smtClean="0"/>
              <a:t>Hazard</a:t>
            </a:r>
            <a:r>
              <a:rPr lang="en-US" altLang="en-US" sz="1200" b="0" dirty="0" smtClean="0"/>
              <a:t> </a:t>
            </a:r>
          </a:p>
          <a:p>
            <a:pPr>
              <a:defRPr/>
            </a:pPr>
            <a:r>
              <a:rPr lang="en-US" sz="1200" dirty="0" smtClean="0"/>
              <a:t>  </a:t>
            </a:r>
            <a:r>
              <a:rPr lang="en-US" sz="1200" dirty="0" err="1" smtClean="0"/>
              <a:t>Serv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  DBE</a:t>
            </a:r>
          </a:p>
          <a:p>
            <a:pPr>
              <a:defRPr/>
            </a:pPr>
            <a:r>
              <a:rPr lang="en-US" sz="1200" dirty="0" smtClean="0"/>
              <a:t>  MCE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4162" y="5207354"/>
            <a:ext cx="279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50 x 6 x 3 x 3 x 2= 5400 runs</a:t>
            </a:r>
            <a:endParaRPr lang="en-US" sz="1400" dirty="0"/>
          </a:p>
        </p:txBody>
      </p:sp>
      <p:sp>
        <p:nvSpPr>
          <p:cNvPr id="7" name="Down Arrow 6"/>
          <p:cNvSpPr/>
          <p:nvPr/>
        </p:nvSpPr>
        <p:spPr bwMode="auto">
          <a:xfrm>
            <a:off x="6824490" y="5491273"/>
            <a:ext cx="145429" cy="36633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0319" y="5948533"/>
            <a:ext cx="1219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Use of HPC</a:t>
            </a:r>
            <a:endParaRPr lang="en-US" sz="1400" dirty="0"/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8102513" y="3806876"/>
            <a:ext cx="1295401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sz="1200" b="0" u="sng" dirty="0" smtClean="0"/>
              <a:t>Modeling</a:t>
            </a:r>
            <a:endParaRPr lang="en-US" altLang="en-US" sz="1200" b="0" u="sng" dirty="0" smtClean="0"/>
          </a:p>
          <a:p>
            <a:pPr>
              <a:defRPr/>
            </a:pPr>
            <a:r>
              <a:rPr lang="en-US" sz="1200" b="0" dirty="0" smtClean="0"/>
              <a:t> </a:t>
            </a:r>
            <a:r>
              <a:rPr lang="en-US" sz="1200" dirty="0" smtClean="0"/>
              <a:t>Base-Hinge</a:t>
            </a:r>
          </a:p>
          <a:p>
            <a:pPr>
              <a:defRPr/>
            </a:pPr>
            <a:r>
              <a:rPr lang="en-US" sz="1200" dirty="0" smtClean="0"/>
              <a:t> Fiber</a:t>
            </a:r>
          </a:p>
        </p:txBody>
      </p:sp>
      <p:sp>
        <p:nvSpPr>
          <p:cNvPr id="20" name="Multiply 19"/>
          <p:cNvSpPr/>
          <p:nvPr/>
        </p:nvSpPr>
        <p:spPr bwMode="auto">
          <a:xfrm>
            <a:off x="7869614" y="3932506"/>
            <a:ext cx="264319" cy="468933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50"/>
          <p:cNvSpPr txBox="1">
            <a:spLocks noChangeArrowheads="1"/>
          </p:cNvSpPr>
          <p:nvPr/>
        </p:nvSpPr>
        <p:spPr bwMode="auto">
          <a:xfrm>
            <a:off x="6247412" y="3600760"/>
            <a:ext cx="971478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b="0" u="sng" dirty="0" smtClean="0"/>
              <a:t>Design</a:t>
            </a:r>
            <a:r>
              <a:rPr lang="en-US" altLang="en-US" sz="1200" b="0" dirty="0" smtClean="0"/>
              <a:t> </a:t>
            </a:r>
          </a:p>
          <a:p>
            <a:pPr>
              <a:defRPr/>
            </a:pPr>
            <a:r>
              <a:rPr lang="en-US" sz="1200" dirty="0" smtClean="0"/>
              <a:t>  Code</a:t>
            </a:r>
          </a:p>
          <a:p>
            <a:pPr>
              <a:defRPr/>
            </a:pPr>
            <a:r>
              <a:rPr lang="en-US" sz="1200" dirty="0" smtClean="0"/>
              <a:t>  </a:t>
            </a:r>
            <a:r>
              <a:rPr lang="en-US" sz="1200" dirty="0" err="1" smtClean="0"/>
              <a:t>Const</a:t>
            </a:r>
            <a:endParaRPr lang="en-US" sz="1200" dirty="0" smtClean="0"/>
          </a:p>
          <a:p>
            <a:pPr>
              <a:defRPr/>
            </a:pPr>
            <a:r>
              <a:rPr lang="en-US" sz="1200" dirty="0" smtClean="0"/>
              <a:t>  Tapered</a:t>
            </a:r>
          </a:p>
        </p:txBody>
      </p:sp>
      <p:sp>
        <p:nvSpPr>
          <p:cNvPr id="22" name="Multiply 21"/>
          <p:cNvSpPr/>
          <p:nvPr/>
        </p:nvSpPr>
        <p:spPr bwMode="auto">
          <a:xfrm>
            <a:off x="7051309" y="3944575"/>
            <a:ext cx="264319" cy="468933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6516204" y="2009450"/>
            <a:ext cx="3810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08391" y="1843631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Selection of 50 Earthquakes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65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77156" name="Content Placeholder 2"/>
          <p:cNvSpPr txBox="1">
            <a:spLocks/>
          </p:cNvSpPr>
          <p:nvPr/>
        </p:nvSpPr>
        <p:spPr bwMode="auto">
          <a:xfrm>
            <a:off x="6375400" y="1897063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7715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65675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70113"/>
            <a:ext cx="4759325" cy="357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78180" name="Content Placeholder 2"/>
          <p:cNvSpPr txBox="1">
            <a:spLocks/>
          </p:cNvSpPr>
          <p:nvPr/>
        </p:nvSpPr>
        <p:spPr bwMode="auto">
          <a:xfrm>
            <a:off x="6375400" y="1830388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78181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781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6938"/>
            <a:ext cx="475138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39950"/>
            <a:ext cx="4786313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dirty="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2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 dirty="0">
                <a:noFill/>
              </a:rPr>
              <a:t> </a:t>
            </a:r>
          </a:p>
        </p:txBody>
      </p:sp>
      <p:sp>
        <p:nvSpPr>
          <p:cNvPr id="179204" name="Content Placeholder 2"/>
          <p:cNvSpPr txBox="1">
            <a:spLocks/>
          </p:cNvSpPr>
          <p:nvPr/>
        </p:nvSpPr>
        <p:spPr bwMode="auto">
          <a:xfrm>
            <a:off x="6375400" y="1830388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7920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47498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59000"/>
            <a:ext cx="4745038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096963"/>
          </a:xfrm>
        </p:spPr>
        <p:txBody>
          <a:bodyPr/>
          <a:lstStyle/>
          <a:p>
            <a:r>
              <a:rPr lang="en-US" altLang="en-US" sz="2800" smtClean="0"/>
              <a:t>Shear Profiles in each floor when Design Shear exceeded in each cycle - 12 Story Base-Hinge Model</a:t>
            </a:r>
          </a:p>
        </p:txBody>
      </p:sp>
      <p:sp>
        <p:nvSpPr>
          <p:cNvPr id="16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173162"/>
            <a:ext cx="7162800" cy="503238"/>
          </a:xfrm>
          <a:blipFill rotWithShape="0">
            <a:blip r:embed="rId3"/>
            <a:stretch>
              <a:fillRect l="-1532" t="-12048" b="-361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80228" name="Content Placeholder 2"/>
          <p:cNvSpPr txBox="1">
            <a:spLocks/>
          </p:cNvSpPr>
          <p:nvPr/>
        </p:nvSpPr>
        <p:spPr bwMode="auto">
          <a:xfrm>
            <a:off x="6375400" y="1830388"/>
            <a:ext cx="116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b="0"/>
              <a:t>Positive</a:t>
            </a:r>
          </a:p>
        </p:txBody>
      </p:sp>
      <p:sp>
        <p:nvSpPr>
          <p:cNvPr id="180229" name="Rectangle 5"/>
          <p:cNvSpPr>
            <a:spLocks noChangeArrowheads="1"/>
          </p:cNvSpPr>
          <p:nvPr/>
        </p:nvSpPr>
        <p:spPr bwMode="auto">
          <a:xfrm>
            <a:off x="1725613" y="1830388"/>
            <a:ext cx="99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0"/>
              <a:t>Negative</a:t>
            </a:r>
          </a:p>
        </p:txBody>
      </p:sp>
      <p:pic>
        <p:nvPicPr>
          <p:cNvPr id="18023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4400"/>
            <a:ext cx="473075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1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2170113"/>
            <a:ext cx="47498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971800"/>
            <a:ext cx="6553200" cy="639762"/>
          </a:xfrm>
        </p:spPr>
        <p:txBody>
          <a:bodyPr/>
          <a:lstStyle/>
          <a:p>
            <a:r>
              <a:rPr lang="en-US" sz="2800" dirty="0" smtClean="0"/>
              <a:t>Effective Height Calculation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620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>
          <a:xfrm>
            <a:off x="142081" y="0"/>
            <a:ext cx="8739188" cy="1139688"/>
          </a:xfrm>
        </p:spPr>
        <p:txBody>
          <a:bodyPr/>
          <a:lstStyle/>
          <a:p>
            <a:r>
              <a:rPr lang="en-US" altLang="en-US" sz="2800" dirty="0" smtClean="0"/>
              <a:t>Shear Profiles in each floor when Design Shear exceeded in ONE pulse - 12 Story Base-Hinge Model</a:t>
            </a:r>
          </a:p>
        </p:txBody>
      </p:sp>
      <p:sp>
        <p:nvSpPr>
          <p:cNvPr id="17" name="Content Placeholder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546652" y="1320936"/>
            <a:ext cx="7454348" cy="1110837"/>
          </a:xfrm>
          <a:prstGeom prst="rect">
            <a:avLst/>
          </a:prstGeom>
          <a:blipFill rotWithShape="0">
            <a:blip r:embed="rId2"/>
            <a:stretch>
              <a:fillRect l="-327" t="-1648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141316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46101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75" y="2590800"/>
            <a:ext cx="4608513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8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8" y="373063"/>
            <a:ext cx="4278312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7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34290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8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228600"/>
            <a:ext cx="4406900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9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3629025"/>
            <a:ext cx="4202112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0" name="Title 1"/>
          <p:cNvSpPr>
            <a:spLocks noGrp="1"/>
          </p:cNvSpPr>
          <p:nvPr>
            <p:ph type="title"/>
          </p:nvPr>
        </p:nvSpPr>
        <p:spPr>
          <a:xfrm>
            <a:off x="217488" y="0"/>
            <a:ext cx="8621712" cy="373063"/>
          </a:xfrm>
        </p:spPr>
        <p:txBody>
          <a:bodyPr/>
          <a:lstStyle/>
          <a:p>
            <a:r>
              <a:rPr lang="en-US" altLang="en-US" sz="2800" dirty="0" smtClean="0"/>
              <a:t>Number of incidents that forces exceeded design Vu</a:t>
            </a:r>
          </a:p>
        </p:txBody>
      </p:sp>
      <p:pic>
        <p:nvPicPr>
          <p:cNvPr id="134151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535363"/>
            <a:ext cx="1700213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4152" name="Straight Arrow Connector 15"/>
          <p:cNvCxnSpPr>
            <a:cxnSpLocks noChangeShapeType="1"/>
          </p:cNvCxnSpPr>
          <p:nvPr/>
        </p:nvCxnSpPr>
        <p:spPr bwMode="auto">
          <a:xfrm flipV="1">
            <a:off x="1828800" y="3938588"/>
            <a:ext cx="457200" cy="176212"/>
          </a:xfrm>
          <a:prstGeom prst="straightConnector1">
            <a:avLst/>
          </a:prstGeom>
          <a:noFill/>
          <a:ln w="444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3446378" y="504599"/>
            <a:ext cx="153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Exceedance Continuously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941798" y="3953808"/>
            <a:ext cx="935002" cy="65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3693924" y="3324164"/>
            <a:ext cx="1978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Exceedance peak in one pulse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3747952" y="1142346"/>
            <a:ext cx="935002" cy="65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2274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139688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𝒃𝒂𝒔𝒆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𝒃𝒂𝒔𝒆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90801"/>
            <a:ext cx="4724400" cy="354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2590801"/>
            <a:ext cx="4724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4648200" cy="3486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137" y="2514600"/>
            <a:ext cx="4651577" cy="348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4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78804"/>
            <a:ext cx="4727726" cy="3545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273" y="2778804"/>
            <a:ext cx="4727727" cy="35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2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8229600" cy="1143000"/>
          </a:xfrm>
        </p:spPr>
        <p:txBody>
          <a:bodyPr/>
          <a:lstStyle/>
          <a:p>
            <a:r>
              <a:rPr lang="en-US" sz="2800" dirty="0" smtClean="0"/>
              <a:t>Vertical distribution of floor forces at the peaks of each floor level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82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4542972" cy="3407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318" y="2514600"/>
            <a:ext cx="4561682" cy="34212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0875" y="5999581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is getting big: is there much data out of screen? 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6726522" y="6197096"/>
            <a:ext cx="1286548" cy="2799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03217" y="6065470"/>
            <a:ext cx="80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718991"/>
            <a:ext cx="4572000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1016" y="2689962"/>
            <a:ext cx="4642984" cy="34822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81755" y="3317964"/>
            <a:ext cx="4429920" cy="12192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653755" y="3335361"/>
            <a:ext cx="4429920" cy="12192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1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95348"/>
            <a:ext cx="4632325" cy="3474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2695348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7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7001"/>
            <a:ext cx="4673600" cy="350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400" y="2667001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27138"/>
            <a:ext cx="4561682" cy="3421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2827138"/>
            <a:ext cx="4616952" cy="34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9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43200"/>
            <a:ext cx="4709885" cy="3532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115" y="2743200"/>
            <a:ext cx="4709885" cy="353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68600"/>
            <a:ext cx="4668763" cy="3501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27686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1800"/>
            <a:ext cx="4495800" cy="3371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1" y="2971801"/>
            <a:ext cx="4495799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5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19400"/>
            <a:ext cx="4724400" cy="354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2819400"/>
            <a:ext cx="4724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55335"/>
            <a:ext cx="1457325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 threshold is imposed 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935533"/>
                <a:ext cx="7003775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696" t="-9677" r="-217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7" y="1196525"/>
                <a:ext cx="8001000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371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739188" cy="113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Shear Profiles in each floor when Design Shear exceeded - 12 Story Base-Hinge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43200"/>
            <a:ext cx="4724400" cy="354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839" y="2743200"/>
            <a:ext cx="4751161" cy="35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0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52600"/>
            <a:ext cx="28098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52600"/>
            <a:ext cx="28194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280987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914400"/>
          </a:xfrm>
        </p:spPr>
        <p:txBody>
          <a:bodyPr/>
          <a:lstStyle/>
          <a:p>
            <a:r>
              <a:rPr lang="en-US" altLang="en-US" sz="2800" dirty="0" smtClean="0"/>
              <a:t>Moment and Diaphragm force when Shear is maximum at each floor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150"/>
            <a:ext cx="2421387" cy="1816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324807" y="639856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07" y="639856"/>
                <a:ext cx="1143000" cy="2852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38149"/>
            <a:ext cx="2381490" cy="1786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462008" y="626314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008" y="626314"/>
                <a:ext cx="1143000" cy="2852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612" y="438149"/>
            <a:ext cx="2421388" cy="1816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683039" y="626314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039" y="626314"/>
                <a:ext cx="1143000" cy="2852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4802" y="441648"/>
            <a:ext cx="2439198" cy="1829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391399" y="566914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399" y="566914"/>
                <a:ext cx="1143000" cy="28520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343150"/>
            <a:ext cx="2362200" cy="1771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27907" y="2465545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07" y="2465545"/>
                <a:ext cx="1143000" cy="28520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2338166"/>
            <a:ext cx="2385022" cy="1788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919423" y="2497882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423" y="2497882"/>
                <a:ext cx="1143000" cy="28520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2234" y="2337610"/>
            <a:ext cx="2385766" cy="1789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154911" y="2518643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11" y="2518643"/>
                <a:ext cx="1143000" cy="2852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04802" y="2332704"/>
            <a:ext cx="2392304" cy="1794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084207" y="2559932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207" y="2559932"/>
                <a:ext cx="1143000" cy="28520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4400550"/>
            <a:ext cx="2362200" cy="1771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315158" y="4559226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158" y="4559226"/>
                <a:ext cx="1143000" cy="28520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09800" y="4400550"/>
            <a:ext cx="2380474" cy="1785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31617" y="4551330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617" y="4551330"/>
                <a:ext cx="1143000" cy="285206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95800" y="4400550"/>
            <a:ext cx="2380475" cy="1785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759691" y="4675418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91" y="4675418"/>
                <a:ext cx="1143000" cy="285206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37192" y="4400549"/>
            <a:ext cx="2406808" cy="1805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123512" y="4552950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512" y="4552950"/>
                <a:ext cx="1143000" cy="2852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4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50"/>
            <a:ext cx="2412999" cy="180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324807" y="639856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07" y="639856"/>
                <a:ext cx="1143000" cy="2852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76250"/>
            <a:ext cx="2412999" cy="180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534607" y="639856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07" y="639856"/>
                <a:ext cx="1143000" cy="2852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2389647"/>
            <a:ext cx="2413000" cy="18097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389647"/>
            <a:ext cx="2412999" cy="18097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9608" y="476250"/>
            <a:ext cx="2434392" cy="182579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000" y="476250"/>
            <a:ext cx="2413000" cy="180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15000" y="780282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780282"/>
                <a:ext cx="1143000" cy="2852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979608" y="603389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608" y="603389"/>
                <a:ext cx="1143000" cy="28520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83032" y="2912681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32" y="2912681"/>
                <a:ext cx="1143000" cy="28520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819400" y="3487559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487559"/>
                <a:ext cx="1143000" cy="28520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95800" y="2389647"/>
            <a:ext cx="2412999" cy="180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038317" y="3429000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317" y="3429000"/>
                <a:ext cx="1143000" cy="2852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4452937"/>
            <a:ext cx="2387599" cy="17906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9799" y="4452935"/>
            <a:ext cx="2413000" cy="180975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95800" y="4454771"/>
            <a:ext cx="2413001" cy="180975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30999" y="4452934"/>
            <a:ext cx="2413001" cy="1809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282359" y="4705350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359" y="4705350"/>
                <a:ext cx="1143000" cy="28520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3534607" y="4695553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07" y="4695553"/>
                <a:ext cx="1143000" cy="285206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759691" y="4675418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91" y="4675418"/>
                <a:ext cx="1143000" cy="2852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8123512" y="4552950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512" y="4552950"/>
                <a:ext cx="1143000" cy="285206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30187" y="2389037"/>
            <a:ext cx="2413813" cy="181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001000" y="2885802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2885802"/>
                <a:ext cx="1143000" cy="2852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87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150"/>
            <a:ext cx="2362200" cy="177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38150"/>
            <a:ext cx="2362200" cy="177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440" y="430530"/>
            <a:ext cx="2372360" cy="1779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640" y="430530"/>
            <a:ext cx="2372360" cy="1779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43150"/>
            <a:ext cx="2362200" cy="1771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2343150"/>
            <a:ext cx="2362200" cy="17716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2343150"/>
            <a:ext cx="2362200" cy="17716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800" y="2343150"/>
            <a:ext cx="2362200" cy="17716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400550"/>
            <a:ext cx="2362200" cy="17716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9800" y="4400550"/>
            <a:ext cx="2362200" cy="17716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600" y="4392930"/>
            <a:ext cx="2372360" cy="17792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1800" y="4400550"/>
            <a:ext cx="2362200" cy="1771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324807" y="639856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07" y="639856"/>
                <a:ext cx="1143000" cy="28520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684105" y="611603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105" y="611603"/>
                <a:ext cx="1143000" cy="2852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849589" y="626314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589" y="626314"/>
                <a:ext cx="1143000" cy="2852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059389" y="710782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389" y="710782"/>
                <a:ext cx="1143000" cy="28520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426405" y="2634142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05" y="2634142"/>
                <a:ext cx="1143000" cy="28520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555066" y="2581089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66" y="2581089"/>
                <a:ext cx="1143000" cy="28520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749957" y="2581089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957" y="2581089"/>
                <a:ext cx="1143000" cy="28520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084207" y="2559932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207" y="2559932"/>
                <a:ext cx="1143000" cy="285206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82359" y="4705350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359" y="4705350"/>
                <a:ext cx="1143000" cy="2852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86334" y="4693933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334" y="4693933"/>
                <a:ext cx="1143000" cy="285206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759691" y="4675418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91" y="4675418"/>
                <a:ext cx="1143000" cy="285206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123512" y="4552950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512" y="4552950"/>
                <a:ext cx="1143000" cy="2852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59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" y="471488"/>
            <a:ext cx="2362200" cy="1771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49" y="457200"/>
            <a:ext cx="2381251" cy="17859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66725"/>
            <a:ext cx="2368551" cy="1776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449" y="466725"/>
            <a:ext cx="2368551" cy="1776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95538"/>
            <a:ext cx="2362200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2395538"/>
            <a:ext cx="2438400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700" y="2395538"/>
            <a:ext cx="24384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600" y="2395538"/>
            <a:ext cx="24384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452938"/>
            <a:ext cx="2362200" cy="1771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400" y="4452938"/>
            <a:ext cx="24384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5800" y="4452938"/>
            <a:ext cx="2438400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2535" y="4465638"/>
            <a:ext cx="2421465" cy="181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324807" y="639856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07" y="639856"/>
                <a:ext cx="1143000" cy="28520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684105" y="611603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105" y="611603"/>
                <a:ext cx="1143000" cy="2852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849589" y="626314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589" y="626314"/>
                <a:ext cx="1143000" cy="2852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8059389" y="710782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389" y="710782"/>
                <a:ext cx="1143000" cy="28520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426405" y="2634142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05" y="2634142"/>
                <a:ext cx="1143000" cy="28520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555066" y="2581089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66" y="2581089"/>
                <a:ext cx="1143000" cy="28520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749957" y="2581089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957" y="2581089"/>
                <a:ext cx="1143000" cy="28520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084207" y="2559932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207" y="2559932"/>
                <a:ext cx="1143000" cy="285206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282359" y="4705350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359" y="4705350"/>
                <a:ext cx="1143000" cy="2852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3586334" y="4693933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334" y="4693933"/>
                <a:ext cx="1143000" cy="285206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759691" y="4675418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91" y="4675418"/>
                <a:ext cx="1143000" cy="285206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8123512" y="4552950"/>
                <a:ext cx="1143000" cy="2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512" y="4552950"/>
                <a:ext cx="1143000" cy="2852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81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971800"/>
            <a:ext cx="6553200" cy="639762"/>
          </a:xfrm>
        </p:spPr>
        <p:txBody>
          <a:bodyPr/>
          <a:lstStyle/>
          <a:p>
            <a:r>
              <a:rPr lang="en-US" sz="2800" dirty="0" smtClean="0"/>
              <a:t>Effective height by taking average of results from 50 earthquakes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27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7162800" cy="3809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                  12 story Base Hinge Model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1"/>
            <a:ext cx="3581400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066801"/>
            <a:ext cx="3581400" cy="268605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52600" y="609600"/>
            <a:ext cx="990600" cy="35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0" dirty="0" smtClean="0"/>
              <a:t>DBE</a:t>
            </a:r>
            <a:endParaRPr lang="en-US" sz="2000" b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34000" y="660952"/>
            <a:ext cx="990600" cy="35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0" dirty="0" smtClean="0"/>
              <a:t>MCE</a:t>
            </a:r>
            <a:endParaRPr lang="en-US" sz="20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1"/>
            <a:ext cx="3581400" cy="2686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855556"/>
            <a:ext cx="3543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7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7162800" cy="3809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                  4 story Base Hinge Model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52600" y="609600"/>
            <a:ext cx="990600" cy="35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0" dirty="0" smtClean="0"/>
              <a:t>DBE</a:t>
            </a:r>
            <a:endParaRPr lang="en-US" sz="2000" b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34000" y="660952"/>
            <a:ext cx="990600" cy="35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0" dirty="0" smtClean="0"/>
              <a:t>MCE</a:t>
            </a:r>
            <a:endParaRPr lang="en-US" sz="20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1"/>
            <a:ext cx="3581400" cy="2686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066801"/>
            <a:ext cx="3581400" cy="268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1"/>
            <a:ext cx="3486150" cy="26146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0" y="3886201"/>
            <a:ext cx="36195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7162800" cy="3809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                          </a:t>
            </a:r>
            <a:r>
              <a:rPr lang="en-US" sz="2000" dirty="0"/>
              <a:t>12 story </a:t>
            </a:r>
            <a:r>
              <a:rPr lang="en-US" sz="2000" dirty="0" smtClean="0"/>
              <a:t>Fiber </a:t>
            </a:r>
            <a:r>
              <a:rPr lang="en-US" sz="2000" dirty="0"/>
              <a:t>Model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52600" y="609600"/>
            <a:ext cx="990600" cy="35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0" dirty="0" smtClean="0"/>
              <a:t>DBE</a:t>
            </a:r>
            <a:endParaRPr lang="en-US" sz="2000" b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34000" y="660952"/>
            <a:ext cx="990600" cy="35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0" dirty="0" smtClean="0"/>
              <a:t>MCE</a:t>
            </a:r>
            <a:endParaRPr lang="en-US" sz="20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1"/>
            <a:ext cx="3581400" cy="2686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066801"/>
            <a:ext cx="3581400" cy="268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55556"/>
            <a:ext cx="3581400" cy="2686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300" y="3855556"/>
            <a:ext cx="3581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020" y="1390011"/>
                <a:ext cx="777278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&gt;0.5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20" y="1390011"/>
                <a:ext cx="7772780" cy="381515"/>
              </a:xfrm>
              <a:prstGeom prst="rect">
                <a:avLst/>
              </a:prstGeom>
              <a:blipFill rotWithShape="0">
                <a:blip r:embed="rId2"/>
                <a:stretch>
                  <a:fillRect l="-706" t="-7937" b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2020" y="722243"/>
                <a:ext cx="6248780" cy="56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Effective Height</a:t>
                </a:r>
                <a:r>
                  <a:rPr lang="en-US" b="0" dirty="0" smtClean="0"/>
                  <a:t>  when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20" y="722243"/>
                <a:ext cx="6248780" cy="561820"/>
              </a:xfrm>
              <a:prstGeom prst="rect">
                <a:avLst/>
              </a:prstGeom>
              <a:blipFill rotWithShape="0">
                <a:blip r:embed="rId3"/>
                <a:stretch>
                  <a:fillRect l="-1756" t="-11828" b="-20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 bwMode="auto">
          <a:xfrm>
            <a:off x="142081" y="0"/>
            <a:ext cx="8239919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0" dirty="0" smtClean="0"/>
              <a:t>12 Story Base-Hinge Model, @ DBE &amp; MCE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22" y="793922"/>
            <a:ext cx="1838325" cy="13716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001759" y="2191581"/>
            <a:ext cx="990600" cy="35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b="0" dirty="0" smtClean="0"/>
              <a:t>DBE</a:t>
            </a:r>
            <a:endParaRPr lang="en-US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 bwMode="auto">
              <a:xfrm>
                <a:off x="1371600" y="2165522"/>
                <a:ext cx="1828171" cy="3805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sz="1400" b="0" i="1">
                          <a:latin typeface="Cambria Math" panose="02040503050406030204" pitchFamily="18" charset="0"/>
                        </a:rPr>
                        <m:t>&gt;0.5 </m:t>
                      </m:r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𝑏𝑎𝑠𝑒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1600" y="2165522"/>
                <a:ext cx="1828171" cy="3805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 bwMode="auto">
              <a:xfrm>
                <a:off x="5794347" y="2212736"/>
                <a:ext cx="1828171" cy="3805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sz="1400" b="0" i="1">
                          <a:latin typeface="Cambria Math" panose="02040503050406030204" pitchFamily="18" charset="0"/>
                        </a:rPr>
                        <m:t>&gt;0.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400" b="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𝑏𝑎𝑠𝑒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4347" y="2212736"/>
                <a:ext cx="1828171" cy="38055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5370" y="2687719"/>
            <a:ext cx="4447267" cy="331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9" y="2687720"/>
            <a:ext cx="4433957" cy="33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6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180" y="381000"/>
            <a:ext cx="8107220" cy="533400"/>
          </a:xfrm>
        </p:spPr>
        <p:txBody>
          <a:bodyPr/>
          <a:lstStyle/>
          <a:p>
            <a:r>
              <a:rPr lang="en-US" sz="2000" dirty="0" smtClean="0"/>
              <a:t>Exceedance of Base Shear - 12 Story Base-Hinge Model @MCE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822277" y="1760495"/>
            <a:ext cx="3277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Color spectrum is based on this figure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92201" y="5791200"/>
                <a:ext cx="28700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0" dirty="0" smtClean="0"/>
                  <a:t>Period12story,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=1.17</m:t>
                    </m:r>
                  </m:oMath>
                </a14:m>
                <a:r>
                  <a:rPr lang="en-US" sz="1600" b="0" dirty="0" smtClean="0"/>
                  <a:t> </a:t>
                </a:r>
                <a:r>
                  <a:rPr lang="en-US" sz="1600" b="0" dirty="0" err="1" smtClean="0"/>
                  <a:t>secs</a:t>
                </a:r>
                <a:endParaRPr lang="en-US" sz="1600" b="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01" y="5791200"/>
                <a:ext cx="2870016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1062" t="-5357" r="-21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55423"/>
            <a:ext cx="4851400" cy="36385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1295400" y="2037494"/>
            <a:ext cx="76200" cy="6293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2057400"/>
            <a:ext cx="4869205" cy="36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6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017" y="1676400"/>
            <a:ext cx="28194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17" y="1676400"/>
            <a:ext cx="28194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17" y="1676400"/>
            <a:ext cx="280987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696200" cy="990600"/>
          </a:xfrm>
        </p:spPr>
        <p:txBody>
          <a:bodyPr/>
          <a:lstStyle/>
          <a:p>
            <a:r>
              <a:rPr lang="en-US" altLang="en-US" sz="2800" dirty="0" smtClean="0"/>
              <a:t>Shear and Diaphragm force when Moment is maximum at each floor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819" y="647700"/>
            <a:ext cx="5486400" cy="533400"/>
          </a:xfrm>
        </p:spPr>
        <p:txBody>
          <a:bodyPr/>
          <a:lstStyle/>
          <a:p>
            <a:r>
              <a:rPr lang="en-US" sz="2000" dirty="0" smtClean="0"/>
              <a:t>Weighted Average Calculation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 bwMode="auto">
              <a:xfrm>
                <a:off x="4267200" y="686245"/>
                <a:ext cx="1828171" cy="3805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𝐶𝑎𝑠𝑒</m:t>
                      </m:r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sz="1400" b="0" i="1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𝑏𝑎𝑠𝑒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7200" y="686245"/>
                <a:ext cx="1828171" cy="3805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0"/>
            <a:ext cx="30099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375901" y="76200"/>
            <a:ext cx="460202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 smtClean="0"/>
              <a:t>12 Story Base-Hinge Model @MCE</a:t>
            </a:r>
            <a:endParaRPr lang="en-US" sz="2000" b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" y="1553709"/>
            <a:ext cx="2838450" cy="5105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52600"/>
            <a:ext cx="3133725" cy="5105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0" y="1743075"/>
            <a:ext cx="3143250" cy="5105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0568" y="1752600"/>
            <a:ext cx="3133725" cy="5095875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1021748" y="1659534"/>
            <a:ext cx="1234547" cy="288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 smtClean="0"/>
              <a:t>Ave H* All</a:t>
            </a:r>
            <a:endParaRPr lang="en-US" sz="1600" b="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317202" y="1450033"/>
            <a:ext cx="2032891" cy="52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0" dirty="0" smtClean="0"/>
              <a:t>Ave H* @</a:t>
            </a:r>
            <a:r>
              <a:rPr lang="en-US" sz="1600" b="0" dirty="0" err="1" smtClean="0"/>
              <a:t>Vmax</a:t>
            </a:r>
            <a:r>
              <a:rPr lang="en-US" sz="1600" b="0" dirty="0" smtClean="0"/>
              <a:t> of each EQ</a:t>
            </a:r>
            <a:endParaRPr lang="en-US" sz="1600" b="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6224525" y="1384435"/>
            <a:ext cx="2642079" cy="55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0" dirty="0" err="1" smtClean="0"/>
              <a:t>Weig</a:t>
            </a:r>
            <a:r>
              <a:rPr lang="en-US" sz="1600" b="0" dirty="0" smtClean="0"/>
              <a:t> Ave H* based on Pulse </a:t>
            </a:r>
            <a:r>
              <a:rPr lang="en-US" sz="1600" b="0" dirty="0" err="1" smtClean="0"/>
              <a:t>Dur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9115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84" y="358616"/>
            <a:ext cx="8412020" cy="533400"/>
          </a:xfrm>
        </p:spPr>
        <p:txBody>
          <a:bodyPr/>
          <a:lstStyle/>
          <a:p>
            <a:r>
              <a:rPr lang="en-US" sz="2000" dirty="0"/>
              <a:t>Exceedance of Roof Force - 12 </a:t>
            </a:r>
            <a:r>
              <a:rPr lang="en-US" sz="2000" dirty="0" smtClean="0"/>
              <a:t>Story Base-Hinge Model @MCE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07939" y="1719690"/>
                <a:ext cx="1855808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&gt;0.</m:t>
                      </m:r>
                      <m:r>
                        <a:rPr lang="en-US" sz="1400" b="0" i="1" smtClean="0">
                          <a:latin typeface="Cambria Math"/>
                        </a:rPr>
                        <m:t>1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400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939" y="1719690"/>
                <a:ext cx="1855808" cy="3172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886200" y="1339729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/>
              <a:t>To avoid too large H</a:t>
            </a:r>
            <a:r>
              <a:rPr lang="en-US" sz="1400" b="0" dirty="0" smtClean="0"/>
              <a:t>*</a:t>
            </a:r>
            <a:endParaRPr lang="en-US" sz="14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387" y="2036893"/>
            <a:ext cx="4576184" cy="3432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82" y="2063787"/>
            <a:ext cx="4540325" cy="34052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1601292"/>
            <a:ext cx="3066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Color spectrum is based on this figure</a:t>
            </a:r>
            <a:endParaRPr lang="en-US" sz="120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954053" y="1884861"/>
            <a:ext cx="381000" cy="4769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3575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819" y="495300"/>
            <a:ext cx="5486400" cy="533400"/>
          </a:xfrm>
        </p:spPr>
        <p:txBody>
          <a:bodyPr/>
          <a:lstStyle/>
          <a:p>
            <a:r>
              <a:rPr lang="en-US" sz="2000" dirty="0" smtClean="0"/>
              <a:t>Weighted Average Calculation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 bwMode="auto">
              <a:xfrm>
                <a:off x="4319174" y="490994"/>
                <a:ext cx="1828171" cy="3805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𝐶𝑎𝑠𝑒</m:t>
                      </m:r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𝑡𝑜𝑝</m:t>
                          </m:r>
                        </m:sub>
                      </m:sSub>
                      <m:r>
                        <a:rPr lang="en-US" sz="1400" b="0" i="1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𝑡𝑜𝑝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9174" y="490994"/>
                <a:ext cx="1828171" cy="3805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10337" y="923878"/>
                <a:ext cx="5320220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To avoid too large H*,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&gt;0.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37" y="923878"/>
                <a:ext cx="5320220" cy="381515"/>
              </a:xfrm>
              <a:prstGeom prst="rect">
                <a:avLst/>
              </a:prstGeom>
              <a:blipFill rotWithShape="0">
                <a:blip r:embed="rId3"/>
                <a:stretch>
                  <a:fillRect l="-1032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57150"/>
            <a:ext cx="2967226" cy="121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375901" y="76200"/>
            <a:ext cx="460202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 smtClean="0"/>
              <a:t>12 Story Base-Hinge Model @MCE</a:t>
            </a:r>
            <a:endParaRPr lang="en-US" sz="20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619" y="1752880"/>
            <a:ext cx="3143250" cy="5114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7687" y="1770809"/>
            <a:ext cx="3143250" cy="5114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11" y="1743075"/>
            <a:ext cx="3143250" cy="5114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72132" y="2605875"/>
                <a:ext cx="1609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=0.58</m:t>
                      </m:r>
                    </m:oMath>
                  </m:oMathPara>
                </a14:m>
                <a:endParaRPr lang="en-US" sz="1400" b="0" i="1" dirty="0" smtClean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=1.02</m:t>
                      </m:r>
                    </m:oMath>
                  </m:oMathPara>
                </a14:m>
                <a:endParaRPr lang="en-US" sz="1400" b="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32" y="2605875"/>
                <a:ext cx="160955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838200" y="1466382"/>
            <a:ext cx="1187068" cy="31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 smtClean="0"/>
              <a:t>Ave H* All</a:t>
            </a:r>
            <a:endParaRPr lang="en-US" sz="16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966974" y="2851897"/>
                <a:ext cx="11770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=0.</m:t>
                    </m:r>
                  </m:oMath>
                </a14:m>
                <a:r>
                  <a:rPr lang="en-US" sz="1400" b="0" dirty="0" smtClean="0">
                    <a:solidFill>
                      <a:schemeClr val="bg2">
                        <a:lumMod val="75000"/>
                      </a:schemeClr>
                    </a:solidFill>
                  </a:rPr>
                  <a:t>68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=0.24</m:t>
                      </m:r>
                    </m:oMath>
                  </m:oMathPara>
                </a14:m>
                <a:endParaRPr lang="en-US" sz="1400" b="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974" y="2851897"/>
                <a:ext cx="1177026" cy="523220"/>
              </a:xfrm>
              <a:prstGeom prst="rect">
                <a:avLst/>
              </a:prstGeom>
              <a:blipFill rotWithShape="0">
                <a:blip r:embed="rId9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32184" y="2669867"/>
                <a:ext cx="11770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=0.32</m:t>
                      </m:r>
                    </m:oMath>
                  </m:oMathPara>
                </a14:m>
                <a:endParaRPr lang="en-US" sz="1400" b="0" dirty="0" smtClean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=0.7</m:t>
                      </m:r>
                    </m:oMath>
                  </m:oMathPara>
                </a14:m>
                <a:endParaRPr lang="en-US" sz="1400" b="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184" y="2669867"/>
                <a:ext cx="117702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6147345" y="1352363"/>
            <a:ext cx="2875723" cy="61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0" dirty="0" err="1" smtClean="0"/>
              <a:t>Weig</a:t>
            </a:r>
            <a:r>
              <a:rPr lang="en-US" sz="1600" b="0" dirty="0" smtClean="0"/>
              <a:t> Ave H* based on Pulse Duration</a:t>
            </a:r>
            <a:endParaRPr lang="en-US" sz="1600" b="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439528" y="1439669"/>
            <a:ext cx="2411206" cy="58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0" dirty="0" smtClean="0"/>
              <a:t>Ave H* @</a:t>
            </a:r>
            <a:r>
              <a:rPr lang="en-US" sz="1600" b="0" dirty="0" err="1"/>
              <a:t>F</a:t>
            </a:r>
            <a:r>
              <a:rPr lang="en-US" sz="1600" b="0" dirty="0" err="1" smtClean="0"/>
              <a:t>max</a:t>
            </a:r>
            <a:r>
              <a:rPr lang="en-US" sz="1600" b="0" dirty="0" smtClean="0"/>
              <a:t> of each EQ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10444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Progress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Preliminary study:</a:t>
            </a:r>
          </a:p>
          <a:p>
            <a:r>
              <a:rPr lang="en-US" sz="2000" dirty="0" smtClean="0"/>
              <a:t>For simplest case (e.g., 8 story hinge model) use processed data to visualize responses</a:t>
            </a:r>
          </a:p>
          <a:p>
            <a:r>
              <a:rPr lang="en-US" sz="2000" dirty="0" smtClean="0"/>
              <a:t>Visualizing the data</a:t>
            </a:r>
          </a:p>
          <a:p>
            <a:r>
              <a:rPr lang="en-US" sz="2000" dirty="0" smtClean="0"/>
              <a:t>Finding the correlation b/w different quantities and occurrences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1052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“Simulation Tool” to observe vertical distribution of forces and deformations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29086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60295</TotalTime>
  <Words>1669</Words>
  <Application>Microsoft Office PowerPoint</Application>
  <PresentationFormat>On-screen Show (4:3)</PresentationFormat>
  <Paragraphs>400</Paragraphs>
  <Slides>94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Cambria Math</vt:lpstr>
      <vt:lpstr>Default Design</vt:lpstr>
      <vt:lpstr>The Nature of the Vertical Distribution of Force Controlled Seismic Responses in Multi-Story Structures</vt:lpstr>
      <vt:lpstr>Force Definitions</vt:lpstr>
      <vt:lpstr>Force Definitions</vt:lpstr>
      <vt:lpstr>Shear Wall Building Analytical Models</vt:lpstr>
      <vt:lpstr>Buildings Plan and Elevation</vt:lpstr>
      <vt:lpstr>Ground Motion Database and Selection </vt:lpstr>
      <vt:lpstr>Vertical distribution of floor forces at the peaks of each floor level</vt:lpstr>
      <vt:lpstr>Moment and Diaphragm force when Shear is maximum at each floor</vt:lpstr>
      <vt:lpstr>Shear and Diaphragm force when Moment is maximum at each floor</vt:lpstr>
      <vt:lpstr>Shear and Moment when DiaForce is maximum at each floor</vt:lpstr>
      <vt:lpstr>Vertical Distribution Patterns of Response Quantities: V, M, DiaF @MCE</vt:lpstr>
      <vt:lpstr>Moment and Diaphragm force when Shear is maximum at V1-V5</vt:lpstr>
      <vt:lpstr>Moment and Diaphragm force when Shear is maximum at V6-V7</vt:lpstr>
      <vt:lpstr>Moment and Diaphragm force when Shear is maximum at V8-V12</vt:lpstr>
      <vt:lpstr>PowerPoint Presentation</vt:lpstr>
      <vt:lpstr>Shear and Diaphragm force when Moment is maximum at M1</vt:lpstr>
      <vt:lpstr>Shear and Diaphragm force when Moment is maximum at M2-M3</vt:lpstr>
      <vt:lpstr>Shear and Diaphragm force when Moment is maximum at M4-M12</vt:lpstr>
      <vt:lpstr>PowerPoint Presentation</vt:lpstr>
      <vt:lpstr>Moment and Shear force when DiaF is maximum at DiaF1-2</vt:lpstr>
      <vt:lpstr>Moment and Shear force when DiaF is maximum at DiaF3-4</vt:lpstr>
      <vt:lpstr>Moment and Shear force when DiaF is maximum at DiaF5-7</vt:lpstr>
      <vt:lpstr>Moment and Shear force when DiaF is maximum at DiaF8-10</vt:lpstr>
      <vt:lpstr>Moment and Shear force when DiaF is maximum at DiaF11-12</vt:lpstr>
      <vt:lpstr>Results based on Instantaneous exceedance of design values</vt:lpstr>
      <vt:lpstr>Shear Profiles in each floor when Design Shear exceeded in ONE pulse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Shear Profiles in each floor when Design Shear exceeded in each cycle - 12 Story Base-Hinge Model</vt:lpstr>
      <vt:lpstr>Effective Height Calculation</vt:lpstr>
      <vt:lpstr>Shear Profiles in each floor when Design Shear exceeded in ONE pulse - 12 Story Base-Hinge Model</vt:lpstr>
      <vt:lpstr>Number of incidents that forces exceeded design Vu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Effective height by taking average of results from 50 earthquakes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</vt:lpstr>
      <vt:lpstr>“Simulation Tool” to observe vertical distribution of forces and deformations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İsmail Bahadır KUZUCU</dc:creator>
  <cp:lastModifiedBy>İsmail Bahadır KUZUCU</cp:lastModifiedBy>
  <cp:revision>666</cp:revision>
  <cp:lastPrinted>1601-01-01T00:00:00Z</cp:lastPrinted>
  <dcterms:created xsi:type="dcterms:W3CDTF">1601-01-01T00:00:00Z</dcterms:created>
  <dcterms:modified xsi:type="dcterms:W3CDTF">2015-08-07T20:51:31Z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